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9" r:id="rId1"/>
  </p:sldMasterIdLst>
  <p:sldIdLst>
    <p:sldId id="256" r:id="rId2"/>
    <p:sldId id="257" r:id="rId3"/>
    <p:sldId id="266" r:id="rId4"/>
    <p:sldId id="267" r:id="rId5"/>
    <p:sldId id="259" r:id="rId6"/>
    <p:sldId id="260" r:id="rId7"/>
    <p:sldId id="261" r:id="rId8"/>
    <p:sldId id="279" r:id="rId9"/>
    <p:sldId id="262" r:id="rId10"/>
    <p:sldId id="280" r:id="rId11"/>
    <p:sldId id="263" r:id="rId12"/>
    <p:sldId id="278" r:id="rId13"/>
    <p:sldId id="293" r:id="rId14"/>
    <p:sldId id="264" r:id="rId15"/>
    <p:sldId id="268" r:id="rId16"/>
    <p:sldId id="281" r:id="rId17"/>
    <p:sldId id="289" r:id="rId18"/>
    <p:sldId id="269" r:id="rId19"/>
    <p:sldId id="282" r:id="rId20"/>
    <p:sldId id="271" r:id="rId21"/>
    <p:sldId id="272" r:id="rId22"/>
    <p:sldId id="283" r:id="rId23"/>
    <p:sldId id="284" r:id="rId24"/>
    <p:sldId id="274" r:id="rId25"/>
    <p:sldId id="292" r:id="rId26"/>
    <p:sldId id="273" r:id="rId27"/>
    <p:sldId id="285" r:id="rId28"/>
    <p:sldId id="286" r:id="rId29"/>
    <p:sldId id="294" r:id="rId30"/>
    <p:sldId id="287" r:id="rId31"/>
    <p:sldId id="290" r:id="rId32"/>
    <p:sldId id="291" r:id="rId33"/>
    <p:sldId id="295"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9"/>
    <p:restoredTop sz="94628"/>
  </p:normalViewPr>
  <p:slideViewPr>
    <p:cSldViewPr snapToGrid="0">
      <p:cViewPr varScale="1">
        <p:scale>
          <a:sx n="108" d="100"/>
          <a:sy n="108" d="100"/>
        </p:scale>
        <p:origin x="224"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5B70336-5BE8-0A47-AABE-FD834F1F1C18}" type="datetimeFigureOut">
              <a:rPr lang="en-BR" smtClean="0"/>
              <a:t>01/06/24</a:t>
            </a:fld>
            <a:endParaRPr lang="en-BR"/>
          </a:p>
        </p:txBody>
      </p:sp>
      <p:sp>
        <p:nvSpPr>
          <p:cNvPr id="5" name="Footer Placeholder 4"/>
          <p:cNvSpPr>
            <a:spLocks noGrp="1"/>
          </p:cNvSpPr>
          <p:nvPr>
            <p:ph type="ftr" sz="quarter" idx="11"/>
          </p:nvPr>
        </p:nvSpPr>
        <p:spPr>
          <a:xfrm>
            <a:off x="1876424" y="5410201"/>
            <a:ext cx="5124886" cy="365125"/>
          </a:xfrm>
        </p:spPr>
        <p:txBody>
          <a:bodyPr/>
          <a:lstStyle/>
          <a:p>
            <a:endParaRPr lang="en-BR"/>
          </a:p>
        </p:txBody>
      </p:sp>
      <p:sp>
        <p:nvSpPr>
          <p:cNvPr id="6" name="Slide Number Placeholder 5"/>
          <p:cNvSpPr>
            <a:spLocks noGrp="1"/>
          </p:cNvSpPr>
          <p:nvPr>
            <p:ph type="sldNum" sz="quarter" idx="12"/>
          </p:nvPr>
        </p:nvSpPr>
        <p:spPr>
          <a:xfrm>
            <a:off x="9896911" y="5410199"/>
            <a:ext cx="771089" cy="365125"/>
          </a:xfrm>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3319854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70336-5BE8-0A47-AABE-FD834F1F1C18}" type="datetimeFigureOut">
              <a:rPr lang="en-BR" smtClean="0"/>
              <a:t>01/06/24</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1013228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B70336-5BE8-0A47-AABE-FD834F1F1C18}" type="datetimeFigureOut">
              <a:rPr lang="en-BR" smtClean="0"/>
              <a:t>01/06/24</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2200398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375152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B70336-5BE8-0A47-AABE-FD834F1F1C18}" type="datetimeFigureOut">
              <a:rPr lang="en-BR" smtClean="0"/>
              <a:t>01/06/24</a:t>
            </a:fld>
            <a:endParaRPr lang="en-BR"/>
          </a:p>
        </p:txBody>
      </p:sp>
      <p:sp>
        <p:nvSpPr>
          <p:cNvPr id="8" name="Footer Placeholder 7"/>
          <p:cNvSpPr>
            <a:spLocks noGrp="1"/>
          </p:cNvSpPr>
          <p:nvPr>
            <p:ph type="ftr" sz="quarter" idx="11"/>
          </p:nvPr>
        </p:nvSpPr>
        <p:spPr/>
        <p:txBody>
          <a:bodyPr/>
          <a:lstStyle/>
          <a:p>
            <a:endParaRPr lang="en-BR"/>
          </a:p>
        </p:txBody>
      </p:sp>
      <p:sp>
        <p:nvSpPr>
          <p:cNvPr id="9" name="Slide Number Placeholder 8"/>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13317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B70336-5BE8-0A47-AABE-FD834F1F1C18}" type="datetimeFigureOut">
              <a:rPr lang="en-BR" smtClean="0"/>
              <a:t>01/06/24</a:t>
            </a:fld>
            <a:endParaRPr lang="en-BR"/>
          </a:p>
        </p:txBody>
      </p:sp>
      <p:sp>
        <p:nvSpPr>
          <p:cNvPr id="4" name="Footer Placeholder 3"/>
          <p:cNvSpPr>
            <a:spLocks noGrp="1"/>
          </p:cNvSpPr>
          <p:nvPr>
            <p:ph type="ftr" sz="quarter" idx="11"/>
          </p:nvPr>
        </p:nvSpPr>
        <p:spPr/>
        <p:txBody>
          <a:bodyPr/>
          <a:lstStyle/>
          <a:p>
            <a:endParaRPr lang="en-BR"/>
          </a:p>
        </p:txBody>
      </p:sp>
      <p:sp>
        <p:nvSpPr>
          <p:cNvPr id="5" name="Slide Number Placeholder 4"/>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3242868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70336-5BE8-0A47-AABE-FD834F1F1C18}" type="datetimeFigureOut">
              <a:rPr lang="en-BR" smtClean="0"/>
              <a:t>01/06/24</a:t>
            </a:fld>
            <a:endParaRPr lang="en-BR"/>
          </a:p>
        </p:txBody>
      </p:sp>
      <p:sp>
        <p:nvSpPr>
          <p:cNvPr id="3" name="Footer Placeholder 2"/>
          <p:cNvSpPr>
            <a:spLocks noGrp="1"/>
          </p:cNvSpPr>
          <p:nvPr>
            <p:ph type="ftr" sz="quarter" idx="11"/>
          </p:nvPr>
        </p:nvSpPr>
        <p:spPr/>
        <p:txBody>
          <a:bodyPr/>
          <a:lstStyle/>
          <a:p>
            <a:endParaRPr lang="en-BR"/>
          </a:p>
        </p:txBody>
      </p:sp>
      <p:sp>
        <p:nvSpPr>
          <p:cNvPr id="4" name="Slide Number Placeholder 3"/>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2390870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1645035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201390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1037513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2007837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54299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70336-5BE8-0A47-AABE-FD834F1F1C18}" type="datetimeFigureOut">
              <a:rPr lang="en-BR" smtClean="0"/>
              <a:t>01/06/24</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3843495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5B70336-5BE8-0A47-AABE-FD834F1F1C18}" type="datetimeFigureOut">
              <a:rPr lang="en-BR" smtClean="0"/>
              <a:t>01/06/24</a:t>
            </a:fld>
            <a:endParaRPr lang="en-BR"/>
          </a:p>
        </p:txBody>
      </p:sp>
      <p:sp>
        <p:nvSpPr>
          <p:cNvPr id="4" name="Footer Placeholder 3"/>
          <p:cNvSpPr>
            <a:spLocks noGrp="1"/>
          </p:cNvSpPr>
          <p:nvPr>
            <p:ph type="ftr" sz="quarter" idx="11"/>
          </p:nvPr>
        </p:nvSpPr>
        <p:spPr/>
        <p:txBody>
          <a:bodyPr/>
          <a:lstStyle/>
          <a:p>
            <a:endParaRPr lang="en-BR"/>
          </a:p>
        </p:txBody>
      </p:sp>
      <p:sp>
        <p:nvSpPr>
          <p:cNvPr id="5" name="Slide Number Placeholder 4"/>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3094982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5B70336-5BE8-0A47-AABE-FD834F1F1C18}" type="datetimeFigureOut">
              <a:rPr lang="en-BR" smtClean="0"/>
              <a:t>01/06/24</a:t>
            </a:fld>
            <a:endParaRPr lang="en-BR"/>
          </a:p>
        </p:txBody>
      </p:sp>
      <p:sp>
        <p:nvSpPr>
          <p:cNvPr id="4" name="Footer Placeholder 3"/>
          <p:cNvSpPr>
            <a:spLocks noGrp="1"/>
          </p:cNvSpPr>
          <p:nvPr>
            <p:ph type="ftr" sz="quarter" idx="11"/>
          </p:nvPr>
        </p:nvSpPr>
        <p:spPr/>
        <p:txBody>
          <a:bodyPr/>
          <a:lstStyle/>
          <a:p>
            <a:endParaRPr lang="en-BR"/>
          </a:p>
        </p:txBody>
      </p:sp>
      <p:sp>
        <p:nvSpPr>
          <p:cNvPr id="5" name="Slide Number Placeholder 4"/>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3376485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70336-5BE8-0A47-AABE-FD834F1F1C18}" type="datetimeFigureOut">
              <a:rPr lang="en-BR" smtClean="0"/>
              <a:t>01/06/24</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1285588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70336-5BE8-0A47-AABE-FD834F1F1C18}" type="datetimeFigureOut">
              <a:rPr lang="en-BR" smtClean="0"/>
              <a:t>01/06/24</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5D478C32-5EB9-724F-8BBC-4C8F1908BD49}" type="slidenum">
              <a:rPr lang="en-BR" smtClean="0"/>
              <a:t>‹#›</a:t>
            </a:fld>
            <a:endParaRPr lang="en-BR"/>
          </a:p>
        </p:txBody>
      </p:sp>
    </p:spTree>
    <p:extLst>
      <p:ext uri="{BB962C8B-B14F-4D97-AF65-F5344CB8AC3E}">
        <p14:creationId xmlns:p14="http://schemas.microsoft.com/office/powerpoint/2010/main" val="577527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5B70336-5BE8-0A47-AABE-FD834F1F1C18}" type="datetimeFigureOut">
              <a:rPr lang="en-BR" smtClean="0"/>
              <a:t>01/06/24</a:t>
            </a:fld>
            <a:endParaRPr lang="en-BR"/>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B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D478C32-5EB9-724F-8BBC-4C8F1908BD49}" type="slidenum">
              <a:rPr lang="en-BR" smtClean="0"/>
              <a:t>‹#›</a:t>
            </a:fld>
            <a:endParaRPr lang="en-BR"/>
          </a:p>
        </p:txBody>
      </p:sp>
    </p:spTree>
    <p:extLst>
      <p:ext uri="{BB962C8B-B14F-4D97-AF65-F5344CB8AC3E}">
        <p14:creationId xmlns:p14="http://schemas.microsoft.com/office/powerpoint/2010/main" val="3367040189"/>
      </p:ext>
    </p:extLst>
  </p:cSld>
  <p:clrMap bg1="dk1" tx1="lt1" bg2="dk2" tx2="lt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F346-9687-218B-3F85-9D8BB721A17C}"/>
              </a:ext>
            </a:extLst>
          </p:cNvPr>
          <p:cNvSpPr>
            <a:spLocks noGrp="1"/>
          </p:cNvSpPr>
          <p:nvPr>
            <p:ph type="ctrTitle"/>
          </p:nvPr>
        </p:nvSpPr>
        <p:spPr>
          <a:xfrm>
            <a:off x="1919966" y="2960462"/>
            <a:ext cx="8791575" cy="2387600"/>
          </a:xfrm>
        </p:spPr>
        <p:txBody>
          <a:bodyPr>
            <a:normAutofit fontScale="90000"/>
          </a:bodyPr>
          <a:lstStyle/>
          <a:p>
            <a:pPr algn="ctr"/>
            <a:r>
              <a:rPr lang="en-BR" dirty="0"/>
              <a:t>poderia um robô munido de um sistema de inteligência artificial ser considerado um agente moral utilitarista ideal?</a:t>
            </a:r>
          </a:p>
        </p:txBody>
      </p:sp>
      <p:sp>
        <p:nvSpPr>
          <p:cNvPr id="3" name="Subtitle 2">
            <a:extLst>
              <a:ext uri="{FF2B5EF4-FFF2-40B4-BE49-F238E27FC236}">
                <a16:creationId xmlns:a16="http://schemas.microsoft.com/office/drawing/2014/main" id="{E359651D-A039-D4E6-6FA0-EEE7774022B5}"/>
              </a:ext>
            </a:extLst>
          </p:cNvPr>
          <p:cNvSpPr>
            <a:spLocks noGrp="1"/>
          </p:cNvSpPr>
          <p:nvPr>
            <p:ph type="subTitle" idx="1"/>
          </p:nvPr>
        </p:nvSpPr>
        <p:spPr>
          <a:xfrm>
            <a:off x="1919966" y="5349649"/>
            <a:ext cx="8791575" cy="1002619"/>
          </a:xfrm>
        </p:spPr>
        <p:txBody>
          <a:bodyPr>
            <a:normAutofit/>
          </a:bodyPr>
          <a:lstStyle/>
          <a:p>
            <a:pPr algn="ctr"/>
            <a:r>
              <a:rPr lang="en-BR" sz="3600" dirty="0">
                <a:solidFill>
                  <a:srgbClr val="FFFF00"/>
                </a:solidFill>
              </a:rPr>
              <a:t>Fernanda Belo Gontijo</a:t>
            </a:r>
          </a:p>
        </p:txBody>
      </p:sp>
      <p:pic>
        <p:nvPicPr>
          <p:cNvPr id="2052" name="Picture 4" descr="robô Moxi">
            <a:extLst>
              <a:ext uri="{FF2B5EF4-FFF2-40B4-BE49-F238E27FC236}">
                <a16:creationId xmlns:a16="http://schemas.microsoft.com/office/drawing/2014/main" id="{F2B25B07-00E6-155D-FFC8-AC9E90208B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4623" y="181427"/>
            <a:ext cx="4402788" cy="247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491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2C0C8-3B0D-67B6-D020-647457EAC802}"/>
              </a:ext>
            </a:extLst>
          </p:cNvPr>
          <p:cNvSpPr>
            <a:spLocks noGrp="1"/>
          </p:cNvSpPr>
          <p:nvPr>
            <p:ph type="title"/>
          </p:nvPr>
        </p:nvSpPr>
        <p:spPr/>
        <p:txBody>
          <a:bodyPr/>
          <a:lstStyle/>
          <a:p>
            <a:r>
              <a:rPr lang="en-BR" dirty="0"/>
              <a:t>O QUE É UM AGENTE MORAL?</a:t>
            </a:r>
          </a:p>
        </p:txBody>
      </p:sp>
      <p:sp>
        <p:nvSpPr>
          <p:cNvPr id="3" name="Content Placeholder 2">
            <a:extLst>
              <a:ext uri="{FF2B5EF4-FFF2-40B4-BE49-F238E27FC236}">
                <a16:creationId xmlns:a16="http://schemas.microsoft.com/office/drawing/2014/main" id="{80D008E9-C25F-2060-BC23-648EDC1E5743}"/>
              </a:ext>
            </a:extLst>
          </p:cNvPr>
          <p:cNvSpPr>
            <a:spLocks noGrp="1"/>
          </p:cNvSpPr>
          <p:nvPr>
            <p:ph idx="1"/>
          </p:nvPr>
        </p:nvSpPr>
        <p:spPr>
          <a:xfrm>
            <a:off x="1141412" y="1890259"/>
            <a:ext cx="9905999" cy="4271055"/>
          </a:xfrm>
        </p:spPr>
        <p:txBody>
          <a:bodyPr>
            <a:noAutofit/>
          </a:bodyPr>
          <a:lstStyle/>
          <a:p>
            <a:pPr algn="just"/>
            <a:r>
              <a:rPr lang="pt-BR" sz="2800" dirty="0">
                <a:ea typeface="Calibri" panose="020F0502020204030204" pitchFamily="34" charset="0"/>
                <a:cs typeface="Times New Roman" panose="02020603050405020304" pitchFamily="18" charset="0"/>
              </a:rPr>
              <a:t>A</a:t>
            </a:r>
            <a:r>
              <a:rPr lang="pt-BR" sz="2800" dirty="0">
                <a:effectLst/>
                <a:ea typeface="Calibri" panose="020F0502020204030204" pitchFamily="34" charset="0"/>
                <a:cs typeface="Times New Roman" panose="02020603050405020304" pitchFamily="18" charset="0"/>
              </a:rPr>
              <a:t>lguém capaz de se conformar a pelo menos algumas exigências da moralidade.</a:t>
            </a:r>
            <a:endParaRPr lang="en-BR" sz="2800" dirty="0">
              <a:ea typeface="Calibri" panose="020F0502020204030204" pitchFamily="34" charset="0"/>
              <a:cs typeface="Times New Roman" panose="02020603050405020304" pitchFamily="18" charset="0"/>
            </a:endParaRPr>
          </a:p>
          <a:p>
            <a:pPr algn="just"/>
            <a:endParaRPr lang="en-BR" sz="1000" dirty="0">
              <a:ea typeface="Calibri" panose="020F0502020204030204" pitchFamily="34" charset="0"/>
              <a:cs typeface="Times New Roman" panose="02020603050405020304" pitchFamily="18" charset="0"/>
            </a:endParaRPr>
          </a:p>
          <a:p>
            <a:pPr algn="just"/>
            <a:r>
              <a:rPr lang="en-BR" sz="2800" dirty="0">
                <a:ea typeface="Calibri" panose="020F0502020204030204" pitchFamily="34" charset="0"/>
                <a:cs typeface="Times New Roman" panose="02020603050405020304" pitchFamily="18" charset="0"/>
              </a:rPr>
              <a:t>Desse ponto de vista, bebês e a maioria esmagadora dos animais não humanos não poderiam ser considerados agentes morais.</a:t>
            </a:r>
          </a:p>
          <a:p>
            <a:pPr algn="just"/>
            <a:endParaRPr lang="en-BR" sz="1000" dirty="0">
              <a:ea typeface="Calibri" panose="020F0502020204030204" pitchFamily="34" charset="0"/>
              <a:cs typeface="Times New Roman" panose="02020603050405020304" pitchFamily="18" charset="0"/>
            </a:endParaRPr>
          </a:p>
          <a:p>
            <a:pPr algn="just"/>
            <a:r>
              <a:rPr lang="en-BR" sz="2800" dirty="0">
                <a:ea typeface="Calibri" panose="020F0502020204030204" pitchFamily="34" charset="0"/>
                <a:cs typeface="Times New Roman" panose="02020603050405020304" pitchFamily="18" charset="0"/>
              </a:rPr>
              <a:t>Psicopatas, egoístas éticos, robôs (ANI e AGI) e alienígenas puramente racionais e conscientes, sim.</a:t>
            </a:r>
          </a:p>
        </p:txBody>
      </p:sp>
    </p:spTree>
    <p:extLst>
      <p:ext uri="{BB962C8B-B14F-4D97-AF65-F5344CB8AC3E}">
        <p14:creationId xmlns:p14="http://schemas.microsoft.com/office/powerpoint/2010/main" val="2896316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0F7B2-F0FB-5BAD-3225-34A0EE986A2C}"/>
              </a:ext>
            </a:extLst>
          </p:cNvPr>
          <p:cNvSpPr>
            <a:spLocks noGrp="1"/>
          </p:cNvSpPr>
          <p:nvPr>
            <p:ph type="title"/>
          </p:nvPr>
        </p:nvSpPr>
        <p:spPr/>
        <p:txBody>
          <a:bodyPr/>
          <a:lstStyle/>
          <a:p>
            <a:r>
              <a:rPr lang="en-US" dirty="0"/>
              <a:t>A</a:t>
            </a:r>
            <a:r>
              <a:rPr lang="en-BR" dirty="0"/>
              <a:t>gentes morais aptos</a:t>
            </a:r>
          </a:p>
        </p:txBody>
      </p:sp>
      <p:sp>
        <p:nvSpPr>
          <p:cNvPr id="3" name="Content Placeholder 2">
            <a:extLst>
              <a:ext uri="{FF2B5EF4-FFF2-40B4-BE49-F238E27FC236}">
                <a16:creationId xmlns:a16="http://schemas.microsoft.com/office/drawing/2014/main" id="{65B470DC-9FE3-4437-3A61-775D8001D731}"/>
              </a:ext>
            </a:extLst>
          </p:cNvPr>
          <p:cNvSpPr>
            <a:spLocks noGrp="1"/>
          </p:cNvSpPr>
          <p:nvPr>
            <p:ph idx="1"/>
          </p:nvPr>
        </p:nvSpPr>
        <p:spPr/>
        <p:txBody>
          <a:bodyPr>
            <a:normAutofit/>
          </a:bodyPr>
          <a:lstStyle/>
          <a:p>
            <a:pPr algn="just"/>
            <a:r>
              <a:rPr lang="en-BR" sz="3600" dirty="0"/>
              <a:t>Aqueles agentes morais com características intrínsecas que permitem uma convivência moral harmoniosa com um grupo de seres dignos de consideração moral de certo tipo. </a:t>
            </a:r>
          </a:p>
          <a:p>
            <a:endParaRPr lang="en-BR" dirty="0"/>
          </a:p>
        </p:txBody>
      </p:sp>
    </p:spTree>
    <p:extLst>
      <p:ext uri="{BB962C8B-B14F-4D97-AF65-F5344CB8AC3E}">
        <p14:creationId xmlns:p14="http://schemas.microsoft.com/office/powerpoint/2010/main" val="3991323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BA0E-F2D9-DB99-B6DE-B4B18441FCB3}"/>
              </a:ext>
            </a:extLst>
          </p:cNvPr>
          <p:cNvSpPr>
            <a:spLocks noGrp="1"/>
          </p:cNvSpPr>
          <p:nvPr>
            <p:ph type="title"/>
          </p:nvPr>
        </p:nvSpPr>
        <p:spPr/>
        <p:txBody>
          <a:bodyPr/>
          <a:lstStyle/>
          <a:p>
            <a:r>
              <a:rPr lang="en-US" dirty="0"/>
              <a:t>A</a:t>
            </a:r>
            <a:r>
              <a:rPr lang="en-BR" dirty="0"/>
              <a:t>gentes morais aptos a conviverem com os seres humanos e os animais não humanos</a:t>
            </a:r>
          </a:p>
        </p:txBody>
      </p:sp>
      <p:sp>
        <p:nvSpPr>
          <p:cNvPr id="3" name="Content Placeholder 2">
            <a:extLst>
              <a:ext uri="{FF2B5EF4-FFF2-40B4-BE49-F238E27FC236}">
                <a16:creationId xmlns:a16="http://schemas.microsoft.com/office/drawing/2014/main" id="{369BC745-26CA-FC5F-72DA-E54FC72B79F7}"/>
              </a:ext>
            </a:extLst>
          </p:cNvPr>
          <p:cNvSpPr>
            <a:spLocks noGrp="1"/>
          </p:cNvSpPr>
          <p:nvPr>
            <p:ph idx="1"/>
          </p:nvPr>
        </p:nvSpPr>
        <p:spPr>
          <a:xfrm>
            <a:off x="1141412" y="2249487"/>
            <a:ext cx="9905999" cy="4118656"/>
          </a:xfrm>
        </p:spPr>
        <p:txBody>
          <a:bodyPr>
            <a:normAutofit fontScale="92500" lnSpcReduction="20000"/>
          </a:bodyPr>
          <a:lstStyle/>
          <a:p>
            <a:r>
              <a:rPr lang="pt-BR" sz="3200" dirty="0">
                <a:ea typeface="Calibri" panose="020F0502020204030204" pitchFamily="34" charset="0"/>
                <a:cs typeface="Times New Roman" panose="02020603050405020304" pitchFamily="18" charset="0"/>
              </a:rPr>
              <a:t>Capacidade de se conformar </a:t>
            </a:r>
            <a:r>
              <a:rPr lang="pt-BR" sz="3200" dirty="0">
                <a:effectLst/>
                <a:ea typeface="Calibri" panose="020F0502020204030204" pitchFamily="34" charset="0"/>
                <a:cs typeface="Times New Roman" panose="02020603050405020304" pitchFamily="18" charset="0"/>
              </a:rPr>
              <a:t>a algumas exigências da moralidade</a:t>
            </a:r>
            <a:r>
              <a:rPr lang="en-BR" sz="3200" dirty="0">
                <a:ea typeface="Calibri" panose="020F0502020204030204" pitchFamily="34" charset="0"/>
                <a:cs typeface="Times New Roman" panose="02020603050405020304" pitchFamily="18" charset="0"/>
              </a:rPr>
              <a:t>.</a:t>
            </a:r>
          </a:p>
          <a:p>
            <a:r>
              <a:rPr lang="en-BR" sz="3200" dirty="0">
                <a:ea typeface="Calibri" panose="020F0502020204030204" pitchFamily="34" charset="0"/>
                <a:cs typeface="Times New Roman" panose="02020603050405020304" pitchFamily="18" charset="0"/>
              </a:rPr>
              <a:t>Compreensão (dos fatos relevantes e moral).</a:t>
            </a:r>
          </a:p>
          <a:p>
            <a:r>
              <a:rPr lang="en-BR" sz="3200" dirty="0">
                <a:ea typeface="Calibri" panose="020F0502020204030204" pitchFamily="34" charset="0"/>
                <a:cs typeface="Times New Roman" panose="02020603050405020304" pitchFamily="18" charset="0"/>
              </a:rPr>
              <a:t>Racionalidade e consciência (e autoconsciência).</a:t>
            </a:r>
          </a:p>
          <a:p>
            <a:r>
              <a:rPr lang="en-BR" sz="3200" dirty="0">
                <a:ea typeface="Calibri" panose="020F0502020204030204" pitchFamily="34" charset="0"/>
                <a:cs typeface="Times New Roman" panose="02020603050405020304" pitchFamily="18" charset="0"/>
              </a:rPr>
              <a:t>Senciência e emoções. </a:t>
            </a:r>
          </a:p>
          <a:p>
            <a:r>
              <a:rPr lang="en-BR" sz="3200" dirty="0">
                <a:ea typeface="Calibri" panose="020F0502020204030204" pitchFamily="34" charset="0"/>
                <a:cs typeface="Times New Roman" panose="02020603050405020304" pitchFamily="18" charset="0"/>
              </a:rPr>
              <a:t>Capacidade de empatia.</a:t>
            </a:r>
          </a:p>
          <a:p>
            <a:r>
              <a:rPr lang="en-BR" sz="3200" dirty="0">
                <a:ea typeface="Calibri" panose="020F0502020204030204" pitchFamily="34" charset="0"/>
                <a:cs typeface="Times New Roman" panose="02020603050405020304" pitchFamily="18" charset="0"/>
              </a:rPr>
              <a:t>Livre-arbítrio.</a:t>
            </a:r>
          </a:p>
          <a:p>
            <a:endParaRPr lang="en-BR" dirty="0">
              <a:ea typeface="Calibri" panose="020F0502020204030204" pitchFamily="34" charset="0"/>
              <a:cs typeface="Times New Roman" panose="02020603050405020304" pitchFamily="18" charset="0"/>
            </a:endParaRPr>
          </a:p>
          <a:p>
            <a:endParaRPr lang="en-BR" sz="2400" dirty="0">
              <a:ea typeface="Calibri" panose="020F0502020204030204" pitchFamily="34" charset="0"/>
              <a:cs typeface="Times New Roman" panose="02020603050405020304" pitchFamily="18" charset="0"/>
            </a:endParaRPr>
          </a:p>
          <a:p>
            <a:endParaRPr lang="en-BR" sz="2400" dirty="0">
              <a:ea typeface="Calibri" panose="020F0502020204030204" pitchFamily="34" charset="0"/>
              <a:cs typeface="Times New Roman" panose="02020603050405020304" pitchFamily="18" charset="0"/>
            </a:endParaRPr>
          </a:p>
          <a:p>
            <a:endParaRPr lang="en-BR" sz="2400" dirty="0">
              <a:ea typeface="Calibri" panose="020F0502020204030204" pitchFamily="34" charset="0"/>
              <a:cs typeface="Times New Roman" panose="02020603050405020304" pitchFamily="18" charset="0"/>
            </a:endParaRPr>
          </a:p>
          <a:p>
            <a:endParaRPr lang="en-BR" dirty="0"/>
          </a:p>
        </p:txBody>
      </p:sp>
    </p:spTree>
    <p:extLst>
      <p:ext uri="{BB962C8B-B14F-4D97-AF65-F5344CB8AC3E}">
        <p14:creationId xmlns:p14="http://schemas.microsoft.com/office/powerpoint/2010/main" val="437317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B7CAC-AEBA-3A42-D2A4-5F6203163DED}"/>
              </a:ext>
            </a:extLst>
          </p:cNvPr>
          <p:cNvSpPr>
            <a:spLocks noGrp="1"/>
          </p:cNvSpPr>
          <p:nvPr>
            <p:ph type="title"/>
          </p:nvPr>
        </p:nvSpPr>
        <p:spPr/>
        <p:txBody>
          <a:bodyPr>
            <a:normAutofit fontScale="90000"/>
          </a:bodyPr>
          <a:lstStyle/>
          <a:p>
            <a:r>
              <a:rPr lang="pt-BR" sz="3600" dirty="0">
                <a:ea typeface="Calibri" panose="020F0502020204030204" pitchFamily="34" charset="0"/>
                <a:cs typeface="Times New Roman" panose="02020603050405020304" pitchFamily="18" charset="0"/>
              </a:rPr>
              <a:t>Capacidade de se conformar </a:t>
            </a:r>
            <a:r>
              <a:rPr lang="pt-BR" sz="3600" dirty="0">
                <a:effectLst/>
                <a:ea typeface="Calibri" panose="020F0502020204030204" pitchFamily="34" charset="0"/>
                <a:cs typeface="Times New Roman" panose="02020603050405020304" pitchFamily="18" charset="0"/>
              </a:rPr>
              <a:t>a algumas exigências da moralidade</a:t>
            </a:r>
            <a:br>
              <a:rPr lang="en-BR" sz="3600" dirty="0">
                <a:ea typeface="Calibri" panose="020F0502020204030204" pitchFamily="34" charset="0"/>
                <a:cs typeface="Times New Roman" panose="02020603050405020304" pitchFamily="18" charset="0"/>
              </a:rPr>
            </a:br>
            <a:endParaRPr lang="en-BR" dirty="0"/>
          </a:p>
        </p:txBody>
      </p:sp>
      <p:sp>
        <p:nvSpPr>
          <p:cNvPr id="3" name="Content Placeholder 2">
            <a:extLst>
              <a:ext uri="{FF2B5EF4-FFF2-40B4-BE49-F238E27FC236}">
                <a16:creationId xmlns:a16="http://schemas.microsoft.com/office/drawing/2014/main" id="{FDD91E8B-5C34-8005-8256-C2CF967A6DB7}"/>
              </a:ext>
            </a:extLst>
          </p:cNvPr>
          <p:cNvSpPr>
            <a:spLocks noGrp="1"/>
          </p:cNvSpPr>
          <p:nvPr>
            <p:ph idx="1"/>
          </p:nvPr>
        </p:nvSpPr>
        <p:spPr/>
        <p:txBody>
          <a:bodyPr>
            <a:normAutofit lnSpcReduction="10000"/>
          </a:bodyPr>
          <a:lstStyle/>
          <a:p>
            <a:r>
              <a:rPr lang="en-BR" sz="3600" dirty="0"/>
              <a:t>“Ferir os inocentes é errado”: ”Não fira os inocentes”</a:t>
            </a:r>
          </a:p>
          <a:p>
            <a:r>
              <a:rPr lang="en-BR" sz="3600" dirty="0"/>
              <a:t>“Matar é errado”: “Não mate!”</a:t>
            </a:r>
          </a:p>
          <a:p>
            <a:r>
              <a:rPr lang="en-BR" sz="3600" dirty="0"/>
              <a:t>“É correto ser leal aos amigos”: “Seja leal aos amigos”, etc.</a:t>
            </a:r>
          </a:p>
        </p:txBody>
      </p:sp>
    </p:spTree>
    <p:extLst>
      <p:ext uri="{BB962C8B-B14F-4D97-AF65-F5344CB8AC3E}">
        <p14:creationId xmlns:p14="http://schemas.microsoft.com/office/powerpoint/2010/main" val="617686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59E3F-2241-E699-77C3-9CC75DDC331F}"/>
              </a:ext>
            </a:extLst>
          </p:cNvPr>
          <p:cNvSpPr>
            <a:spLocks noGrp="1"/>
          </p:cNvSpPr>
          <p:nvPr>
            <p:ph type="title"/>
          </p:nvPr>
        </p:nvSpPr>
        <p:spPr/>
        <p:txBody>
          <a:bodyPr>
            <a:normAutofit fontScale="90000"/>
          </a:bodyPr>
          <a:lstStyle/>
          <a:p>
            <a:r>
              <a:rPr lang="en-BR" sz="3600" dirty="0">
                <a:ea typeface="Calibri" panose="020F0502020204030204" pitchFamily="34" charset="0"/>
                <a:cs typeface="Times New Roman" panose="02020603050405020304" pitchFamily="18" charset="0"/>
              </a:rPr>
              <a:t>Compreensão (dos fatos relevantes e moral)</a:t>
            </a:r>
            <a:br>
              <a:rPr lang="en-BR" sz="3600" dirty="0">
                <a:ea typeface="Calibri" panose="020F0502020204030204" pitchFamily="34" charset="0"/>
                <a:cs typeface="Times New Roman" panose="02020603050405020304" pitchFamily="18" charset="0"/>
              </a:rPr>
            </a:br>
            <a:endParaRPr lang="en-BR" dirty="0"/>
          </a:p>
        </p:txBody>
      </p:sp>
      <p:sp>
        <p:nvSpPr>
          <p:cNvPr id="3" name="Content Placeholder 2">
            <a:extLst>
              <a:ext uri="{FF2B5EF4-FFF2-40B4-BE49-F238E27FC236}">
                <a16:creationId xmlns:a16="http://schemas.microsoft.com/office/drawing/2014/main" id="{3AE4B0EC-D713-069A-839F-3D798DB540FC}"/>
              </a:ext>
            </a:extLst>
          </p:cNvPr>
          <p:cNvSpPr>
            <a:spLocks noGrp="1"/>
          </p:cNvSpPr>
          <p:nvPr>
            <p:ph idx="1"/>
          </p:nvPr>
        </p:nvSpPr>
        <p:spPr>
          <a:xfrm>
            <a:off x="1141412" y="1814059"/>
            <a:ext cx="9905999" cy="3541714"/>
          </a:xfrm>
        </p:spPr>
        <p:txBody>
          <a:bodyPr>
            <a:noAutofit/>
          </a:bodyPr>
          <a:lstStyle/>
          <a:p>
            <a:pPr algn="just"/>
            <a:r>
              <a:rPr lang="en-BR" sz="3200" dirty="0"/>
              <a:t>Por exemplo, no caso do assassinato, compreender o que significa tirar a vida de uma pessoa e compreender por que isso é errado.</a:t>
            </a:r>
          </a:p>
          <a:p>
            <a:pPr algn="just"/>
            <a:r>
              <a:rPr lang="en-BR" sz="3200" dirty="0"/>
              <a:t>Compreender o que é uma arma, quais objetos podem ser utilizados como tal, quais feridas são fatais, quanto sofrimento uma morte pode causar a outrem, o que é o luto, o que significa dizer que uma vida tem valor, etc.</a:t>
            </a:r>
          </a:p>
        </p:txBody>
      </p:sp>
    </p:spTree>
    <p:extLst>
      <p:ext uri="{BB962C8B-B14F-4D97-AF65-F5344CB8AC3E}">
        <p14:creationId xmlns:p14="http://schemas.microsoft.com/office/powerpoint/2010/main" val="2528271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8F797-8761-ACA3-3281-9266D1C7A376}"/>
              </a:ext>
            </a:extLst>
          </p:cNvPr>
          <p:cNvSpPr>
            <a:spLocks noGrp="1"/>
          </p:cNvSpPr>
          <p:nvPr>
            <p:ph type="title"/>
          </p:nvPr>
        </p:nvSpPr>
        <p:spPr/>
        <p:txBody>
          <a:bodyPr/>
          <a:lstStyle/>
          <a:p>
            <a:r>
              <a:rPr lang="en-BR" sz="3600" dirty="0">
                <a:ea typeface="Calibri" panose="020F0502020204030204" pitchFamily="34" charset="0"/>
                <a:cs typeface="Times New Roman" panose="02020603050405020304" pitchFamily="18" charset="0"/>
              </a:rPr>
              <a:t>racionalidade</a:t>
            </a:r>
            <a:endParaRPr lang="en-BR" dirty="0"/>
          </a:p>
        </p:txBody>
      </p:sp>
      <p:sp>
        <p:nvSpPr>
          <p:cNvPr id="3" name="Content Placeholder 2">
            <a:extLst>
              <a:ext uri="{FF2B5EF4-FFF2-40B4-BE49-F238E27FC236}">
                <a16:creationId xmlns:a16="http://schemas.microsoft.com/office/drawing/2014/main" id="{64C706EF-0385-4C71-4BDB-BAFC71BE36FC}"/>
              </a:ext>
            </a:extLst>
          </p:cNvPr>
          <p:cNvSpPr>
            <a:spLocks noGrp="1"/>
          </p:cNvSpPr>
          <p:nvPr>
            <p:ph idx="1"/>
          </p:nvPr>
        </p:nvSpPr>
        <p:spPr/>
        <p:txBody>
          <a:bodyPr>
            <a:normAutofit/>
          </a:bodyPr>
          <a:lstStyle/>
          <a:p>
            <a:pPr algn="just"/>
            <a:r>
              <a:rPr lang="en-BR" sz="3600" dirty="0"/>
              <a:t>A capacidade de realizar com coerência raciocínios diversos, de permitir a tomada de decisões com base na consideração cuidadosa de evidências e de agir em acordo com princípios lógicos.</a:t>
            </a:r>
          </a:p>
        </p:txBody>
      </p:sp>
    </p:spTree>
    <p:extLst>
      <p:ext uri="{BB962C8B-B14F-4D97-AF65-F5344CB8AC3E}">
        <p14:creationId xmlns:p14="http://schemas.microsoft.com/office/powerpoint/2010/main" val="2617568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883F-A213-FD4D-5B7E-4684E526363A}"/>
              </a:ext>
            </a:extLst>
          </p:cNvPr>
          <p:cNvSpPr>
            <a:spLocks noGrp="1"/>
          </p:cNvSpPr>
          <p:nvPr>
            <p:ph type="title"/>
          </p:nvPr>
        </p:nvSpPr>
        <p:spPr/>
        <p:txBody>
          <a:bodyPr/>
          <a:lstStyle/>
          <a:p>
            <a:r>
              <a:rPr lang="en-BR" dirty="0"/>
              <a:t>Consciência (e autoconsciência)</a:t>
            </a:r>
            <a:br>
              <a:rPr lang="en-BR" dirty="0"/>
            </a:br>
            <a:endParaRPr lang="en-BR" dirty="0"/>
          </a:p>
        </p:txBody>
      </p:sp>
      <p:sp>
        <p:nvSpPr>
          <p:cNvPr id="3" name="Content Placeholder 2">
            <a:extLst>
              <a:ext uri="{FF2B5EF4-FFF2-40B4-BE49-F238E27FC236}">
                <a16:creationId xmlns:a16="http://schemas.microsoft.com/office/drawing/2014/main" id="{DC99AA83-FEFF-3073-5450-0CC1BA1BDFCD}"/>
              </a:ext>
            </a:extLst>
          </p:cNvPr>
          <p:cNvSpPr>
            <a:spLocks noGrp="1"/>
          </p:cNvSpPr>
          <p:nvPr>
            <p:ph idx="1"/>
          </p:nvPr>
        </p:nvSpPr>
        <p:spPr>
          <a:xfrm>
            <a:off x="1141412" y="1654628"/>
            <a:ext cx="9905999" cy="4833257"/>
          </a:xfrm>
        </p:spPr>
        <p:txBody>
          <a:bodyPr>
            <a:normAutofit/>
          </a:bodyPr>
          <a:lstStyle/>
          <a:p>
            <a:r>
              <a:rPr lang="en-BR" dirty="0">
                <a:solidFill>
                  <a:srgbClr val="FFFF00"/>
                </a:solidFill>
              </a:rPr>
              <a:t>CONSCIÊNCIA:</a:t>
            </a:r>
          </a:p>
          <a:p>
            <a:r>
              <a:rPr lang="en-BR" dirty="0"/>
              <a:t>Conjunto de nossos estados mentais.</a:t>
            </a:r>
          </a:p>
          <a:p>
            <a:pPr algn="just"/>
            <a:r>
              <a:rPr lang="en-BR" dirty="0"/>
              <a:t>Algo com uma estrutura fenomênica que engloba a organização espacial, temporal e conceitual de nossa experiência do mundo e de nós mesmos dentro dele.</a:t>
            </a:r>
          </a:p>
          <a:p>
            <a:r>
              <a:rPr lang="en-BR" dirty="0"/>
              <a:t>“</a:t>
            </a:r>
            <a:r>
              <a:rPr lang="en-BR" i="1" dirty="0"/>
              <a:t>Locus</a:t>
            </a:r>
            <a:r>
              <a:rPr lang="en-BR" dirty="0"/>
              <a:t>” da subjetividade e da vida interior.</a:t>
            </a:r>
          </a:p>
          <a:p>
            <a:r>
              <a:rPr lang="en-BR" dirty="0">
                <a:solidFill>
                  <a:srgbClr val="FFFF00"/>
                </a:solidFill>
              </a:rPr>
              <a:t>AUTOCONSCIÊNCIA:</a:t>
            </a:r>
          </a:p>
          <a:p>
            <a:r>
              <a:rPr lang="en-BR" dirty="0"/>
              <a:t>Capacidade de se perceber como uma entidade distinta, com senso de passado, presente e futuro.</a:t>
            </a:r>
          </a:p>
          <a:p>
            <a:endParaRPr lang="en-BR" dirty="0"/>
          </a:p>
        </p:txBody>
      </p:sp>
    </p:spTree>
    <p:extLst>
      <p:ext uri="{BB962C8B-B14F-4D97-AF65-F5344CB8AC3E}">
        <p14:creationId xmlns:p14="http://schemas.microsoft.com/office/powerpoint/2010/main" val="379117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3278A-4C86-E07E-8670-512967399883}"/>
              </a:ext>
            </a:extLst>
          </p:cNvPr>
          <p:cNvSpPr>
            <a:spLocks noGrp="1"/>
          </p:cNvSpPr>
          <p:nvPr>
            <p:ph type="title"/>
          </p:nvPr>
        </p:nvSpPr>
        <p:spPr/>
        <p:txBody>
          <a:bodyPr/>
          <a:lstStyle/>
          <a:p>
            <a:r>
              <a:rPr lang="en-BR" sz="3600" dirty="0">
                <a:ea typeface="Calibri" panose="020F0502020204030204" pitchFamily="34" charset="0"/>
                <a:cs typeface="Times New Roman" panose="02020603050405020304" pitchFamily="18" charset="0"/>
              </a:rPr>
              <a:t>Senciência</a:t>
            </a:r>
            <a:r>
              <a:rPr lang="en-BR" dirty="0">
                <a:ea typeface="Calibri" panose="020F0502020204030204" pitchFamily="34" charset="0"/>
                <a:cs typeface="Times New Roman" panose="02020603050405020304" pitchFamily="18" charset="0"/>
              </a:rPr>
              <a:t> e</a:t>
            </a:r>
            <a:r>
              <a:rPr lang="en-BR" sz="3600" dirty="0">
                <a:ea typeface="Calibri" panose="020F0502020204030204" pitchFamily="34" charset="0"/>
                <a:cs typeface="Times New Roman" panose="02020603050405020304" pitchFamily="18" charset="0"/>
              </a:rPr>
              <a:t> emoções</a:t>
            </a:r>
            <a:endParaRPr lang="en-BR" dirty="0"/>
          </a:p>
        </p:txBody>
      </p:sp>
      <p:sp>
        <p:nvSpPr>
          <p:cNvPr id="3" name="Content Placeholder 2">
            <a:extLst>
              <a:ext uri="{FF2B5EF4-FFF2-40B4-BE49-F238E27FC236}">
                <a16:creationId xmlns:a16="http://schemas.microsoft.com/office/drawing/2014/main" id="{7875955D-4B53-56A9-E721-E8449C119CB3}"/>
              </a:ext>
            </a:extLst>
          </p:cNvPr>
          <p:cNvSpPr>
            <a:spLocks noGrp="1"/>
          </p:cNvSpPr>
          <p:nvPr>
            <p:ph idx="1"/>
          </p:nvPr>
        </p:nvSpPr>
        <p:spPr/>
        <p:txBody>
          <a:bodyPr>
            <a:normAutofit lnSpcReduction="10000"/>
          </a:bodyPr>
          <a:lstStyle/>
          <a:p>
            <a:pPr algn="just"/>
            <a:r>
              <a:rPr lang="en-BR" sz="3600" dirty="0">
                <a:solidFill>
                  <a:srgbClr val="FFFF00"/>
                </a:solidFill>
              </a:rPr>
              <a:t>SENCIÊNCIA: </a:t>
            </a:r>
            <a:r>
              <a:rPr lang="en-BR" sz="3600" dirty="0"/>
              <a:t>capacidade de sofrer e se deleitar.</a:t>
            </a:r>
          </a:p>
          <a:p>
            <a:pPr algn="just"/>
            <a:endParaRPr lang="en-BR" sz="3600" dirty="0"/>
          </a:p>
          <a:p>
            <a:pPr algn="just"/>
            <a:r>
              <a:rPr lang="en-BR" sz="3600" dirty="0">
                <a:solidFill>
                  <a:srgbClr val="FFFF00"/>
                </a:solidFill>
              </a:rPr>
              <a:t>EMOÇÕES: </a:t>
            </a:r>
            <a:r>
              <a:rPr lang="en-BR" sz="3600" dirty="0"/>
              <a:t>estados mentais intencionais (direcionados a algo) associados a sentimentos intensos e distintivos. </a:t>
            </a:r>
          </a:p>
          <a:p>
            <a:pPr marL="0" indent="0">
              <a:buNone/>
            </a:pPr>
            <a:endParaRPr lang="en-BR" dirty="0"/>
          </a:p>
        </p:txBody>
      </p:sp>
    </p:spTree>
    <p:extLst>
      <p:ext uri="{BB962C8B-B14F-4D97-AF65-F5344CB8AC3E}">
        <p14:creationId xmlns:p14="http://schemas.microsoft.com/office/powerpoint/2010/main" val="2006676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1671-4641-DFC1-7E02-5F0F9082DE16}"/>
              </a:ext>
            </a:extLst>
          </p:cNvPr>
          <p:cNvSpPr>
            <a:spLocks noGrp="1"/>
          </p:cNvSpPr>
          <p:nvPr>
            <p:ph type="title"/>
          </p:nvPr>
        </p:nvSpPr>
        <p:spPr/>
        <p:txBody>
          <a:bodyPr/>
          <a:lstStyle/>
          <a:p>
            <a:r>
              <a:rPr lang="en-US" dirty="0"/>
              <a:t>C</a:t>
            </a:r>
            <a:r>
              <a:rPr lang="en-BR" dirty="0"/>
              <a:t>apacidade de empatia</a:t>
            </a:r>
          </a:p>
        </p:txBody>
      </p:sp>
      <p:sp>
        <p:nvSpPr>
          <p:cNvPr id="3" name="Content Placeholder 2">
            <a:extLst>
              <a:ext uri="{FF2B5EF4-FFF2-40B4-BE49-F238E27FC236}">
                <a16:creationId xmlns:a16="http://schemas.microsoft.com/office/drawing/2014/main" id="{7F1B0299-5D96-DA1E-CFEA-8C6E77256421}"/>
              </a:ext>
            </a:extLst>
          </p:cNvPr>
          <p:cNvSpPr>
            <a:spLocks noGrp="1"/>
          </p:cNvSpPr>
          <p:nvPr>
            <p:ph idx="1"/>
          </p:nvPr>
        </p:nvSpPr>
        <p:spPr/>
        <p:txBody>
          <a:bodyPr>
            <a:normAutofit/>
          </a:bodyPr>
          <a:lstStyle/>
          <a:p>
            <a:r>
              <a:rPr lang="en-US" sz="3600" dirty="0"/>
              <a:t>C</a:t>
            </a:r>
            <a:r>
              <a:rPr lang="en-BR" sz="3600" dirty="0"/>
              <a:t>apacidade de se colocar no lugar do outro.</a:t>
            </a:r>
          </a:p>
        </p:txBody>
      </p:sp>
    </p:spTree>
    <p:extLst>
      <p:ext uri="{BB962C8B-B14F-4D97-AF65-F5344CB8AC3E}">
        <p14:creationId xmlns:p14="http://schemas.microsoft.com/office/powerpoint/2010/main" val="2226446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A92E5-6CC8-9ED8-4A17-7F44192BBBD8}"/>
              </a:ext>
            </a:extLst>
          </p:cNvPr>
          <p:cNvSpPr>
            <a:spLocks noGrp="1"/>
          </p:cNvSpPr>
          <p:nvPr>
            <p:ph type="title"/>
          </p:nvPr>
        </p:nvSpPr>
        <p:spPr/>
        <p:txBody>
          <a:bodyPr/>
          <a:lstStyle/>
          <a:p>
            <a:r>
              <a:rPr lang="en-US" dirty="0"/>
              <a:t>L</a:t>
            </a:r>
            <a:r>
              <a:rPr lang="en-BR" dirty="0"/>
              <a:t>ivre-arbítrio</a:t>
            </a:r>
          </a:p>
        </p:txBody>
      </p:sp>
      <p:sp>
        <p:nvSpPr>
          <p:cNvPr id="3" name="Content Placeholder 2">
            <a:extLst>
              <a:ext uri="{FF2B5EF4-FFF2-40B4-BE49-F238E27FC236}">
                <a16:creationId xmlns:a16="http://schemas.microsoft.com/office/drawing/2014/main" id="{D4B8455B-4A97-5353-EC24-DA78A06C1881}"/>
              </a:ext>
            </a:extLst>
          </p:cNvPr>
          <p:cNvSpPr>
            <a:spLocks noGrp="1"/>
          </p:cNvSpPr>
          <p:nvPr>
            <p:ph idx="1"/>
          </p:nvPr>
        </p:nvSpPr>
        <p:spPr/>
        <p:txBody>
          <a:bodyPr>
            <a:normAutofit/>
          </a:bodyPr>
          <a:lstStyle/>
          <a:p>
            <a:r>
              <a:rPr lang="en-BR" sz="3600" dirty="0"/>
              <a:t>Liberdade para se fazer o que se deseja dentro de certos limites.</a:t>
            </a:r>
          </a:p>
          <a:p>
            <a:r>
              <a:rPr lang="en-BR" sz="3600" dirty="0"/>
              <a:t>Agir de modo não determinado por acontecimentos anteriores.</a:t>
            </a:r>
          </a:p>
        </p:txBody>
      </p:sp>
    </p:spTree>
    <p:extLst>
      <p:ext uri="{BB962C8B-B14F-4D97-AF65-F5344CB8AC3E}">
        <p14:creationId xmlns:p14="http://schemas.microsoft.com/office/powerpoint/2010/main" val="4119660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BA0E-F2D9-DB99-B6DE-B4B18441FCB3}"/>
              </a:ext>
            </a:extLst>
          </p:cNvPr>
          <p:cNvSpPr>
            <a:spLocks noGrp="1"/>
          </p:cNvSpPr>
          <p:nvPr>
            <p:ph type="title"/>
          </p:nvPr>
        </p:nvSpPr>
        <p:spPr/>
        <p:txBody>
          <a:bodyPr>
            <a:normAutofit fontScale="90000"/>
          </a:bodyPr>
          <a:lstStyle/>
          <a:p>
            <a:r>
              <a:rPr lang="en-US" dirty="0"/>
              <a:t>A</a:t>
            </a:r>
            <a:r>
              <a:rPr lang="en-BR" dirty="0"/>
              <a:t>gentes morais aptos a conviverem com os seres humanos e os animais não humanos que seriam também </a:t>
            </a:r>
            <a:r>
              <a:rPr lang="en-BR" dirty="0">
                <a:solidFill>
                  <a:srgbClr val="FFFF00"/>
                </a:solidFill>
              </a:rPr>
              <a:t>utilitaristas ideais</a:t>
            </a:r>
          </a:p>
        </p:txBody>
      </p:sp>
      <p:sp>
        <p:nvSpPr>
          <p:cNvPr id="3" name="Content Placeholder 2">
            <a:extLst>
              <a:ext uri="{FF2B5EF4-FFF2-40B4-BE49-F238E27FC236}">
                <a16:creationId xmlns:a16="http://schemas.microsoft.com/office/drawing/2014/main" id="{369BC745-26CA-FC5F-72DA-E54FC72B79F7}"/>
              </a:ext>
            </a:extLst>
          </p:cNvPr>
          <p:cNvSpPr>
            <a:spLocks noGrp="1"/>
          </p:cNvSpPr>
          <p:nvPr>
            <p:ph idx="1"/>
          </p:nvPr>
        </p:nvSpPr>
        <p:spPr>
          <a:xfrm>
            <a:off x="1141412" y="2120826"/>
            <a:ext cx="9905999" cy="4118656"/>
          </a:xfrm>
        </p:spPr>
        <p:txBody>
          <a:bodyPr>
            <a:normAutofit fontScale="62500" lnSpcReduction="20000"/>
          </a:bodyPr>
          <a:lstStyle/>
          <a:p>
            <a:r>
              <a:rPr lang="pt-BR" sz="3200" dirty="0">
                <a:ea typeface="Calibri" panose="020F0502020204030204" pitchFamily="34" charset="0"/>
                <a:cs typeface="Times New Roman" panose="02020603050405020304" pitchFamily="18" charset="0"/>
              </a:rPr>
              <a:t>Capacidade de se conformar </a:t>
            </a:r>
            <a:r>
              <a:rPr lang="pt-BR" sz="3200" dirty="0">
                <a:effectLst/>
                <a:ea typeface="Calibri" panose="020F0502020204030204" pitchFamily="34" charset="0"/>
                <a:cs typeface="Times New Roman" panose="02020603050405020304" pitchFamily="18" charset="0"/>
              </a:rPr>
              <a:t>a algumas exigências da moralidade</a:t>
            </a:r>
            <a:r>
              <a:rPr lang="en-BR" sz="3200" dirty="0">
                <a:ea typeface="Calibri" panose="020F0502020204030204" pitchFamily="34" charset="0"/>
                <a:cs typeface="Times New Roman" panose="02020603050405020304" pitchFamily="18" charset="0"/>
              </a:rPr>
              <a:t>.</a:t>
            </a:r>
          </a:p>
          <a:p>
            <a:r>
              <a:rPr lang="en-BR" sz="3200" dirty="0">
                <a:ea typeface="Calibri" panose="020F0502020204030204" pitchFamily="34" charset="0"/>
                <a:cs typeface="Times New Roman" panose="02020603050405020304" pitchFamily="18" charset="0"/>
              </a:rPr>
              <a:t>Compreensão (dos fatos relevantes e moral).</a:t>
            </a:r>
          </a:p>
          <a:p>
            <a:r>
              <a:rPr lang="pt-BR" sz="3200" dirty="0">
                <a:ea typeface="Calibri" panose="020F0502020204030204" pitchFamily="34" charset="0"/>
                <a:cs typeface="Times New Roman" panose="02020603050405020304" pitchFamily="18" charset="0"/>
              </a:rPr>
              <a:t>Racionalidade </a:t>
            </a:r>
            <a:r>
              <a:rPr lang="en-BR" sz="3200" dirty="0">
                <a:ea typeface="Calibri" panose="020F0502020204030204" pitchFamily="34" charset="0"/>
                <a:cs typeface="Times New Roman" panose="02020603050405020304" pitchFamily="18" charset="0"/>
              </a:rPr>
              <a:t>e consciência (e autoconsciência).</a:t>
            </a:r>
          </a:p>
          <a:p>
            <a:r>
              <a:rPr lang="en-BR" sz="3200" dirty="0">
                <a:ea typeface="Calibri" panose="020F0502020204030204" pitchFamily="34" charset="0"/>
                <a:cs typeface="Times New Roman" panose="02020603050405020304" pitchFamily="18" charset="0"/>
              </a:rPr>
              <a:t>Senciência e emoções.</a:t>
            </a:r>
            <a:r>
              <a:rPr lang="en-BR" sz="3200" dirty="0">
                <a:solidFill>
                  <a:srgbClr val="FFFF00"/>
                </a:solidFill>
                <a:ea typeface="Calibri" panose="020F0502020204030204" pitchFamily="34" charset="0"/>
                <a:cs typeface="Times New Roman" panose="02020603050405020304" pitchFamily="18" charset="0"/>
              </a:rPr>
              <a:t> </a:t>
            </a:r>
          </a:p>
          <a:p>
            <a:r>
              <a:rPr lang="en-BR" sz="3200" dirty="0">
                <a:ea typeface="Calibri" panose="020F0502020204030204" pitchFamily="34" charset="0"/>
                <a:cs typeface="Times New Roman" panose="02020603050405020304" pitchFamily="18" charset="0"/>
              </a:rPr>
              <a:t>Capacidade de empatia.</a:t>
            </a:r>
          </a:p>
          <a:p>
            <a:r>
              <a:rPr lang="en-BR" sz="3200" dirty="0">
                <a:ea typeface="Calibri" panose="020F0502020204030204" pitchFamily="34" charset="0"/>
                <a:cs typeface="Times New Roman" panose="02020603050405020304" pitchFamily="18" charset="0"/>
              </a:rPr>
              <a:t>Livre-arbítrio.</a:t>
            </a:r>
          </a:p>
          <a:p>
            <a:r>
              <a:rPr lang="en-BR" sz="3200" dirty="0">
                <a:solidFill>
                  <a:srgbClr val="FFFF00"/>
                </a:solidFill>
                <a:ea typeface="Calibri" panose="020F0502020204030204" pitchFamily="34" charset="0"/>
                <a:cs typeface="Times New Roman" panose="02020603050405020304" pitchFamily="18" charset="0"/>
              </a:rPr>
              <a:t>Motivações benevolentes.</a:t>
            </a:r>
          </a:p>
          <a:p>
            <a:r>
              <a:rPr lang="en-BR" sz="3200" dirty="0">
                <a:solidFill>
                  <a:srgbClr val="FFFF00"/>
                </a:solidFill>
                <a:ea typeface="Calibri" panose="020F0502020204030204" pitchFamily="34" charset="0"/>
                <a:cs typeface="Times New Roman" panose="02020603050405020304" pitchFamily="18" charset="0"/>
              </a:rPr>
              <a:t>Capacidade de delimitar com precisão causas e efeitos.</a:t>
            </a:r>
          </a:p>
          <a:p>
            <a:r>
              <a:rPr lang="en-BR" sz="3200" dirty="0">
                <a:solidFill>
                  <a:srgbClr val="FFFF00"/>
                </a:solidFill>
                <a:ea typeface="Calibri" panose="020F0502020204030204" pitchFamily="34" charset="0"/>
                <a:cs typeface="Times New Roman" panose="02020603050405020304" pitchFamily="18" charset="0"/>
              </a:rPr>
              <a:t>Capacidade alargada de imaginar cenários contrafactuais e probabilísticos.</a:t>
            </a:r>
          </a:p>
          <a:p>
            <a:endParaRPr lang="en-BR" sz="3200" dirty="0">
              <a:ea typeface="Calibri" panose="020F0502020204030204" pitchFamily="34" charset="0"/>
              <a:cs typeface="Times New Roman" panose="02020603050405020304" pitchFamily="18" charset="0"/>
            </a:endParaRPr>
          </a:p>
          <a:p>
            <a:endParaRPr lang="en-BR" sz="3200" dirty="0">
              <a:ea typeface="Calibri" panose="020F0502020204030204" pitchFamily="34" charset="0"/>
              <a:cs typeface="Times New Roman" panose="02020603050405020304" pitchFamily="18" charset="0"/>
            </a:endParaRPr>
          </a:p>
          <a:p>
            <a:endParaRPr lang="en-BR" dirty="0">
              <a:ea typeface="Calibri" panose="020F0502020204030204" pitchFamily="34" charset="0"/>
              <a:cs typeface="Times New Roman" panose="02020603050405020304" pitchFamily="18" charset="0"/>
            </a:endParaRPr>
          </a:p>
          <a:p>
            <a:endParaRPr lang="en-BR" sz="2400" dirty="0">
              <a:ea typeface="Calibri" panose="020F0502020204030204" pitchFamily="34" charset="0"/>
              <a:cs typeface="Times New Roman" panose="02020603050405020304" pitchFamily="18" charset="0"/>
            </a:endParaRPr>
          </a:p>
          <a:p>
            <a:endParaRPr lang="en-BR" sz="2400" dirty="0">
              <a:ea typeface="Calibri" panose="020F0502020204030204" pitchFamily="34" charset="0"/>
              <a:cs typeface="Times New Roman" panose="02020603050405020304" pitchFamily="18" charset="0"/>
            </a:endParaRPr>
          </a:p>
          <a:p>
            <a:endParaRPr lang="en-BR" sz="2400" dirty="0">
              <a:ea typeface="Calibri" panose="020F0502020204030204" pitchFamily="34" charset="0"/>
              <a:cs typeface="Times New Roman" panose="02020603050405020304" pitchFamily="18" charset="0"/>
            </a:endParaRPr>
          </a:p>
          <a:p>
            <a:endParaRPr lang="en-BR" dirty="0"/>
          </a:p>
        </p:txBody>
      </p:sp>
    </p:spTree>
    <p:extLst>
      <p:ext uri="{BB962C8B-B14F-4D97-AF65-F5344CB8AC3E}">
        <p14:creationId xmlns:p14="http://schemas.microsoft.com/office/powerpoint/2010/main" val="278790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7ECD8-EEF3-E0FD-09C4-7A24053BA04B}"/>
              </a:ext>
            </a:extLst>
          </p:cNvPr>
          <p:cNvSpPr>
            <a:spLocks noGrp="1"/>
          </p:cNvSpPr>
          <p:nvPr>
            <p:ph type="title"/>
          </p:nvPr>
        </p:nvSpPr>
        <p:spPr/>
        <p:txBody>
          <a:bodyPr/>
          <a:lstStyle/>
          <a:p>
            <a:r>
              <a:rPr lang="en-US" dirty="0"/>
              <a:t>M</a:t>
            </a:r>
            <a:r>
              <a:rPr lang="en-BR" dirty="0"/>
              <a:t>otivações benevolentes</a:t>
            </a:r>
          </a:p>
        </p:txBody>
      </p:sp>
      <p:sp>
        <p:nvSpPr>
          <p:cNvPr id="3" name="Content Placeholder 2">
            <a:extLst>
              <a:ext uri="{FF2B5EF4-FFF2-40B4-BE49-F238E27FC236}">
                <a16:creationId xmlns:a16="http://schemas.microsoft.com/office/drawing/2014/main" id="{AFF77498-8103-4708-DAA9-E1C24E9334BE}"/>
              </a:ext>
            </a:extLst>
          </p:cNvPr>
          <p:cNvSpPr>
            <a:spLocks noGrp="1"/>
          </p:cNvSpPr>
          <p:nvPr>
            <p:ph idx="1"/>
          </p:nvPr>
        </p:nvSpPr>
        <p:spPr/>
        <p:txBody>
          <a:bodyPr>
            <a:normAutofit/>
          </a:bodyPr>
          <a:lstStyle/>
          <a:p>
            <a:r>
              <a:rPr lang="en-BR" sz="3600" dirty="0"/>
              <a:t>A motivação última de um agente utilitarista ideal é promover o bem.</a:t>
            </a:r>
          </a:p>
        </p:txBody>
      </p:sp>
    </p:spTree>
    <p:extLst>
      <p:ext uri="{BB962C8B-B14F-4D97-AF65-F5344CB8AC3E}">
        <p14:creationId xmlns:p14="http://schemas.microsoft.com/office/powerpoint/2010/main" val="2802489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CCDF-E470-95BD-3814-2F2DA27D1780}"/>
              </a:ext>
            </a:extLst>
          </p:cNvPr>
          <p:cNvSpPr>
            <a:spLocks noGrp="1"/>
          </p:cNvSpPr>
          <p:nvPr>
            <p:ph type="title"/>
          </p:nvPr>
        </p:nvSpPr>
        <p:spPr/>
        <p:txBody>
          <a:bodyPr>
            <a:normAutofit fontScale="90000"/>
          </a:bodyPr>
          <a:lstStyle/>
          <a:p>
            <a:r>
              <a:rPr lang="en-BR" sz="3600" dirty="0">
                <a:ea typeface="Calibri" panose="020F0502020204030204" pitchFamily="34" charset="0"/>
                <a:cs typeface="Times New Roman" panose="02020603050405020304" pitchFamily="18" charset="0"/>
              </a:rPr>
              <a:t>Capacidade de delimitar com precisão causas e efeitos</a:t>
            </a:r>
            <a:br>
              <a:rPr lang="en-BR" sz="3600" dirty="0">
                <a:solidFill>
                  <a:srgbClr val="FFFF00"/>
                </a:solidFill>
                <a:ea typeface="Calibri" panose="020F0502020204030204" pitchFamily="34" charset="0"/>
                <a:cs typeface="Times New Roman" panose="02020603050405020304" pitchFamily="18" charset="0"/>
              </a:rPr>
            </a:br>
            <a:endParaRPr lang="en-BR" dirty="0"/>
          </a:p>
        </p:txBody>
      </p:sp>
      <p:sp>
        <p:nvSpPr>
          <p:cNvPr id="3" name="Content Placeholder 2">
            <a:extLst>
              <a:ext uri="{FF2B5EF4-FFF2-40B4-BE49-F238E27FC236}">
                <a16:creationId xmlns:a16="http://schemas.microsoft.com/office/drawing/2014/main" id="{8F387AB5-065A-8717-EF9B-806947B01F9D}"/>
              </a:ext>
            </a:extLst>
          </p:cNvPr>
          <p:cNvSpPr>
            <a:spLocks noGrp="1"/>
          </p:cNvSpPr>
          <p:nvPr>
            <p:ph idx="1"/>
          </p:nvPr>
        </p:nvSpPr>
        <p:spPr/>
        <p:txBody>
          <a:bodyPr>
            <a:normAutofit/>
          </a:bodyPr>
          <a:lstStyle/>
          <a:p>
            <a:pPr algn="just"/>
            <a:r>
              <a:rPr lang="en-BR" sz="3600" dirty="0"/>
              <a:t>Capacidade de delimitar quando começa e termina uma causa e quando começa e termina um efeito.</a:t>
            </a:r>
          </a:p>
        </p:txBody>
      </p:sp>
    </p:spTree>
    <p:extLst>
      <p:ext uri="{BB962C8B-B14F-4D97-AF65-F5344CB8AC3E}">
        <p14:creationId xmlns:p14="http://schemas.microsoft.com/office/powerpoint/2010/main" val="2695088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E3AC-B383-D996-058D-1176BEDB35FA}"/>
              </a:ext>
            </a:extLst>
          </p:cNvPr>
          <p:cNvSpPr>
            <a:spLocks noGrp="1"/>
          </p:cNvSpPr>
          <p:nvPr>
            <p:ph type="title"/>
          </p:nvPr>
        </p:nvSpPr>
        <p:spPr/>
        <p:txBody>
          <a:bodyPr>
            <a:normAutofit/>
          </a:bodyPr>
          <a:lstStyle/>
          <a:p>
            <a:r>
              <a:rPr lang="en-BR" sz="3600" dirty="0">
                <a:ea typeface="Calibri" panose="020F0502020204030204" pitchFamily="34" charset="0"/>
                <a:cs typeface="Times New Roman" panose="02020603050405020304" pitchFamily="18" charset="0"/>
              </a:rPr>
              <a:t>Capacidade alargada de imaginar cenários contrafactuais e probabilísticos</a:t>
            </a:r>
            <a:endParaRPr lang="en-BR" dirty="0"/>
          </a:p>
        </p:txBody>
      </p:sp>
      <p:sp>
        <p:nvSpPr>
          <p:cNvPr id="3" name="Content Placeholder 2">
            <a:extLst>
              <a:ext uri="{FF2B5EF4-FFF2-40B4-BE49-F238E27FC236}">
                <a16:creationId xmlns:a16="http://schemas.microsoft.com/office/drawing/2014/main" id="{F4E65665-1BDF-8A1A-EFDF-A3A03FD8873F}"/>
              </a:ext>
            </a:extLst>
          </p:cNvPr>
          <p:cNvSpPr>
            <a:spLocks noGrp="1"/>
          </p:cNvSpPr>
          <p:nvPr>
            <p:ph idx="1"/>
          </p:nvPr>
        </p:nvSpPr>
        <p:spPr/>
        <p:txBody>
          <a:bodyPr>
            <a:normAutofit/>
          </a:bodyPr>
          <a:lstStyle/>
          <a:p>
            <a:pPr algn="just"/>
            <a:r>
              <a:rPr lang="en-BR" sz="3600" dirty="0"/>
              <a:t>Capacidade de imaginar quais são as consequências possíveis e quais são as mais prováveis de cada ação em questão.</a:t>
            </a:r>
          </a:p>
        </p:txBody>
      </p:sp>
    </p:spTree>
    <p:extLst>
      <p:ext uri="{BB962C8B-B14F-4D97-AF65-F5344CB8AC3E}">
        <p14:creationId xmlns:p14="http://schemas.microsoft.com/office/powerpoint/2010/main" val="2962700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952EA-67C1-24E0-68DD-76F2E62AD102}"/>
              </a:ext>
            </a:extLst>
          </p:cNvPr>
          <p:cNvSpPr>
            <a:spLocks noGrp="1"/>
          </p:cNvSpPr>
          <p:nvPr>
            <p:ph type="title"/>
          </p:nvPr>
        </p:nvSpPr>
        <p:spPr/>
        <p:txBody>
          <a:bodyPr/>
          <a:lstStyle/>
          <a:p>
            <a:pPr algn="ctr"/>
            <a:r>
              <a:rPr lang="en-US" dirty="0"/>
              <a:t>U</a:t>
            </a:r>
            <a:r>
              <a:rPr lang="en-BR" dirty="0"/>
              <a:t>m robô munido de ia atende a tais critérios?</a:t>
            </a:r>
          </a:p>
        </p:txBody>
      </p:sp>
      <p:pic>
        <p:nvPicPr>
          <p:cNvPr id="1026" name="Picture 2" descr="Chat GPT o que é e como funciona">
            <a:extLst>
              <a:ext uri="{FF2B5EF4-FFF2-40B4-BE49-F238E27FC236}">
                <a16:creationId xmlns:a16="http://schemas.microsoft.com/office/drawing/2014/main" id="{8EA70B11-0708-90F7-3359-8F9E2180E6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5573" y="2220684"/>
            <a:ext cx="6745255" cy="3777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853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80149-3738-6C83-3E66-900DCC07B058}"/>
              </a:ext>
            </a:extLst>
          </p:cNvPr>
          <p:cNvSpPr>
            <a:spLocks noGrp="1"/>
          </p:cNvSpPr>
          <p:nvPr>
            <p:ph type="title"/>
          </p:nvPr>
        </p:nvSpPr>
        <p:spPr/>
        <p:txBody>
          <a:bodyPr/>
          <a:lstStyle/>
          <a:p>
            <a:r>
              <a:rPr lang="en-US" dirty="0"/>
              <a:t>O</a:t>
            </a:r>
            <a:r>
              <a:rPr lang="en-BR" dirty="0"/>
              <a:t> que é um robô?</a:t>
            </a:r>
          </a:p>
        </p:txBody>
      </p:sp>
      <p:sp>
        <p:nvSpPr>
          <p:cNvPr id="3" name="Content Placeholder 2">
            <a:extLst>
              <a:ext uri="{FF2B5EF4-FFF2-40B4-BE49-F238E27FC236}">
                <a16:creationId xmlns:a16="http://schemas.microsoft.com/office/drawing/2014/main" id="{FF68D11C-F4EA-4E27-87A4-95F0679AD2A0}"/>
              </a:ext>
            </a:extLst>
          </p:cNvPr>
          <p:cNvSpPr>
            <a:spLocks noGrp="1"/>
          </p:cNvSpPr>
          <p:nvPr>
            <p:ph idx="1"/>
          </p:nvPr>
        </p:nvSpPr>
        <p:spPr/>
        <p:txBody>
          <a:bodyPr>
            <a:normAutofit/>
          </a:bodyPr>
          <a:lstStyle/>
          <a:p>
            <a:pPr algn="just"/>
            <a:r>
              <a:rPr lang="en-US" sz="3600" i="0" dirty="0">
                <a:effectLst/>
              </a:rPr>
              <a:t>Uma </a:t>
            </a:r>
            <a:r>
              <a:rPr lang="en-US" sz="3600" i="0" dirty="0" err="1">
                <a:effectLst/>
              </a:rPr>
              <a:t>máquina</a:t>
            </a:r>
            <a:r>
              <a:rPr lang="en-US" sz="3600" i="0" dirty="0">
                <a:effectLst/>
              </a:rPr>
              <a:t> </a:t>
            </a:r>
            <a:r>
              <a:rPr lang="en-US" sz="3600" i="0" dirty="0" err="1">
                <a:effectLst/>
              </a:rPr>
              <a:t>autônoma</a:t>
            </a:r>
            <a:r>
              <a:rPr lang="en-US" sz="3600" i="0" dirty="0">
                <a:effectLst/>
              </a:rPr>
              <a:t> </a:t>
            </a:r>
            <a:r>
              <a:rPr lang="en-US" sz="3600" i="0" dirty="0" err="1">
                <a:effectLst/>
              </a:rPr>
              <a:t>capaz</a:t>
            </a:r>
            <a:r>
              <a:rPr lang="en-US" sz="3600" i="0" dirty="0">
                <a:effectLst/>
              </a:rPr>
              <a:t> de </a:t>
            </a:r>
            <a:r>
              <a:rPr lang="en-US" sz="3600" i="0" dirty="0" err="1">
                <a:effectLst/>
              </a:rPr>
              <a:t>sentir</a:t>
            </a:r>
            <a:r>
              <a:rPr lang="en-US" sz="3600" i="0" dirty="0">
                <a:effectLst/>
              </a:rPr>
              <a:t> o </a:t>
            </a:r>
            <a:r>
              <a:rPr lang="en-US" sz="3600" i="0" dirty="0" err="1">
                <a:effectLst/>
              </a:rPr>
              <a:t>ambiente</a:t>
            </a:r>
            <a:r>
              <a:rPr lang="en-US" sz="3600" dirty="0"/>
              <a:t> e </a:t>
            </a:r>
            <a:r>
              <a:rPr lang="en-US" sz="3600" dirty="0" err="1"/>
              <a:t>tomar</a:t>
            </a:r>
            <a:r>
              <a:rPr lang="en-US" sz="3600" dirty="0"/>
              <a:t> </a:t>
            </a:r>
            <a:r>
              <a:rPr lang="en-US" sz="3600" dirty="0" err="1"/>
              <a:t>decisões</a:t>
            </a:r>
            <a:r>
              <a:rPr lang="en-US" sz="3600" dirty="0"/>
              <a:t>, </a:t>
            </a:r>
            <a:r>
              <a:rPr lang="en-US" sz="3600" dirty="0" err="1"/>
              <a:t>desempenhando</a:t>
            </a:r>
            <a:r>
              <a:rPr lang="en-US" sz="3600" dirty="0"/>
              <a:t> </a:t>
            </a:r>
            <a:r>
              <a:rPr lang="en-US" sz="3600" dirty="0" err="1"/>
              <a:t>ações</a:t>
            </a:r>
            <a:r>
              <a:rPr lang="en-US" sz="3600" dirty="0"/>
              <a:t> no </a:t>
            </a:r>
            <a:r>
              <a:rPr lang="en-US" sz="3600" dirty="0" err="1"/>
              <a:t>mundo</a:t>
            </a:r>
            <a:r>
              <a:rPr lang="en-US" sz="3600" dirty="0"/>
              <a:t> real (</a:t>
            </a:r>
            <a:r>
              <a:rPr lang="en-US" sz="3600" i="0" dirty="0">
                <a:effectLst/>
              </a:rPr>
              <a:t>um </a:t>
            </a:r>
            <a:r>
              <a:rPr lang="en-US" sz="3600" i="0" dirty="0" err="1">
                <a:effectLst/>
              </a:rPr>
              <a:t>robô</a:t>
            </a:r>
            <a:r>
              <a:rPr lang="en-US" sz="3600" i="0" dirty="0">
                <a:effectLst/>
              </a:rPr>
              <a:t> </a:t>
            </a:r>
            <a:r>
              <a:rPr lang="en-US" sz="3600" i="0" dirty="0" err="1">
                <a:effectLst/>
              </a:rPr>
              <a:t>é</a:t>
            </a:r>
            <a:r>
              <a:rPr lang="en-US" sz="3600" i="0" dirty="0">
                <a:effectLst/>
              </a:rPr>
              <a:t> um </a:t>
            </a:r>
            <a:r>
              <a:rPr lang="en-US" sz="3600" i="0" dirty="0" err="1">
                <a:effectLst/>
              </a:rPr>
              <a:t>agente</a:t>
            </a:r>
            <a:r>
              <a:rPr lang="en-US" sz="3600" i="0" dirty="0">
                <a:effectLst/>
              </a:rPr>
              <a:t>).</a:t>
            </a:r>
          </a:p>
        </p:txBody>
      </p:sp>
    </p:spTree>
    <p:extLst>
      <p:ext uri="{BB962C8B-B14F-4D97-AF65-F5344CB8AC3E}">
        <p14:creationId xmlns:p14="http://schemas.microsoft.com/office/powerpoint/2010/main" val="4128183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D663-0502-4F86-7236-986B597A9E99}"/>
              </a:ext>
            </a:extLst>
          </p:cNvPr>
          <p:cNvSpPr>
            <a:spLocks noGrp="1"/>
          </p:cNvSpPr>
          <p:nvPr>
            <p:ph type="title"/>
          </p:nvPr>
        </p:nvSpPr>
        <p:spPr/>
        <p:txBody>
          <a:bodyPr/>
          <a:lstStyle/>
          <a:p>
            <a:r>
              <a:rPr lang="en-US" dirty="0"/>
              <a:t>I</a:t>
            </a:r>
            <a:r>
              <a:rPr lang="en-BR" dirty="0"/>
              <a:t>nteligência artifical restrita (ANI)</a:t>
            </a:r>
          </a:p>
        </p:txBody>
      </p:sp>
      <p:sp>
        <p:nvSpPr>
          <p:cNvPr id="3" name="Content Placeholder 2">
            <a:extLst>
              <a:ext uri="{FF2B5EF4-FFF2-40B4-BE49-F238E27FC236}">
                <a16:creationId xmlns:a16="http://schemas.microsoft.com/office/drawing/2014/main" id="{0BD67124-FAD5-0617-0530-ACFA3FBD5D2C}"/>
              </a:ext>
            </a:extLst>
          </p:cNvPr>
          <p:cNvSpPr>
            <a:spLocks noGrp="1"/>
          </p:cNvSpPr>
          <p:nvPr>
            <p:ph idx="1"/>
          </p:nvPr>
        </p:nvSpPr>
        <p:spPr/>
        <p:txBody>
          <a:bodyPr/>
          <a:lstStyle/>
          <a:p>
            <a:endParaRPr lang="en-BR" dirty="0"/>
          </a:p>
          <a:p>
            <a:endParaRPr lang="en-BR" dirty="0"/>
          </a:p>
        </p:txBody>
      </p:sp>
      <p:sp>
        <p:nvSpPr>
          <p:cNvPr id="4" name="Content Placeholder 2">
            <a:extLst>
              <a:ext uri="{FF2B5EF4-FFF2-40B4-BE49-F238E27FC236}">
                <a16:creationId xmlns:a16="http://schemas.microsoft.com/office/drawing/2014/main" id="{D7A40E1F-0D32-36AA-19CC-D6F460192E64}"/>
              </a:ext>
            </a:extLst>
          </p:cNvPr>
          <p:cNvSpPr txBox="1">
            <a:spLocks/>
          </p:cNvSpPr>
          <p:nvPr/>
        </p:nvSpPr>
        <p:spPr>
          <a:xfrm>
            <a:off x="1293812" y="2401887"/>
            <a:ext cx="9905999" cy="35417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gn="just"/>
            <a:r>
              <a:rPr lang="en-BR" sz="3600" dirty="0"/>
              <a:t>Sistemas desse tipo são focados em realizar tarefas definidas, tais como reconhecimento facial, jogar xadrez, dirigir carros, etc.</a:t>
            </a:r>
          </a:p>
          <a:p>
            <a:pPr algn="just"/>
            <a:r>
              <a:rPr lang="en-BR" sz="3600" dirty="0"/>
              <a:t> Dependem da interferência humana para definir os parâmetros de seus algoritmos de aprendizado e para fornecer dados para seu treinamento.</a:t>
            </a:r>
          </a:p>
        </p:txBody>
      </p:sp>
    </p:spTree>
    <p:extLst>
      <p:ext uri="{BB962C8B-B14F-4D97-AF65-F5344CB8AC3E}">
        <p14:creationId xmlns:p14="http://schemas.microsoft.com/office/powerpoint/2010/main" val="1583962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271FC-AFD6-22C2-26B4-5D2F877BA308}"/>
              </a:ext>
            </a:extLst>
          </p:cNvPr>
          <p:cNvSpPr>
            <a:spLocks noGrp="1"/>
          </p:cNvSpPr>
          <p:nvPr>
            <p:ph type="title"/>
          </p:nvPr>
        </p:nvSpPr>
        <p:spPr/>
        <p:txBody>
          <a:bodyPr/>
          <a:lstStyle/>
          <a:p>
            <a:r>
              <a:rPr lang="en-BR" dirty="0"/>
              <a:t>inteligência artificial geral (AGI)</a:t>
            </a:r>
          </a:p>
        </p:txBody>
      </p:sp>
      <p:sp>
        <p:nvSpPr>
          <p:cNvPr id="3" name="Content Placeholder 2">
            <a:extLst>
              <a:ext uri="{FF2B5EF4-FFF2-40B4-BE49-F238E27FC236}">
                <a16:creationId xmlns:a16="http://schemas.microsoft.com/office/drawing/2014/main" id="{87D649CD-95D8-804F-3165-7C2D00BDD247}"/>
              </a:ext>
            </a:extLst>
          </p:cNvPr>
          <p:cNvSpPr>
            <a:spLocks noGrp="1"/>
          </p:cNvSpPr>
          <p:nvPr>
            <p:ph idx="1"/>
          </p:nvPr>
        </p:nvSpPr>
        <p:spPr>
          <a:xfrm>
            <a:off x="1141412" y="1944687"/>
            <a:ext cx="9905999" cy="3541714"/>
          </a:xfrm>
        </p:spPr>
        <p:txBody>
          <a:bodyPr>
            <a:noAutofit/>
          </a:bodyPr>
          <a:lstStyle/>
          <a:p>
            <a:pPr algn="just"/>
            <a:r>
              <a:rPr lang="en-BR" sz="3600" dirty="0"/>
              <a:t>Sistemas desse tipo podem desempenhar uma variedade de funções, sendo aptos a solucionar problemas, aprender sozinhos, fazer planos futuros.</a:t>
            </a:r>
          </a:p>
          <a:p>
            <a:pPr algn="just"/>
            <a:endParaRPr lang="en-BR" sz="1000" dirty="0"/>
          </a:p>
          <a:p>
            <a:pPr algn="just"/>
            <a:r>
              <a:rPr lang="en-BR" sz="3600" dirty="0"/>
              <a:t>Possuem cognição muito semelhante à humana, possuindo racionalidade, consciência e autoconsciência.</a:t>
            </a:r>
          </a:p>
        </p:txBody>
      </p:sp>
    </p:spTree>
    <p:extLst>
      <p:ext uri="{BB962C8B-B14F-4D97-AF65-F5344CB8AC3E}">
        <p14:creationId xmlns:p14="http://schemas.microsoft.com/office/powerpoint/2010/main" val="992641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06D9-A240-C7E2-9869-F6B5D04287A0}"/>
              </a:ext>
            </a:extLst>
          </p:cNvPr>
          <p:cNvSpPr>
            <a:spLocks noGrp="1"/>
          </p:cNvSpPr>
          <p:nvPr>
            <p:ph type="title"/>
          </p:nvPr>
        </p:nvSpPr>
        <p:spPr/>
        <p:txBody>
          <a:bodyPr/>
          <a:lstStyle/>
          <a:p>
            <a:r>
              <a:rPr lang="pt-BR" sz="3600" dirty="0">
                <a:ea typeface="Calibri" panose="020F0502020204030204" pitchFamily="34" charset="0"/>
                <a:cs typeface="Times New Roman" panose="02020603050405020304" pitchFamily="18" charset="0"/>
              </a:rPr>
              <a:t>Capacidade de se conformar </a:t>
            </a:r>
            <a:r>
              <a:rPr lang="pt-BR" sz="3600" dirty="0">
                <a:effectLst/>
                <a:ea typeface="Calibri" panose="020F0502020204030204" pitchFamily="34" charset="0"/>
                <a:cs typeface="Times New Roman" panose="02020603050405020304" pitchFamily="18" charset="0"/>
              </a:rPr>
              <a:t>a algumas exigências da moralidade</a:t>
            </a:r>
            <a:endParaRPr lang="en-BR" dirty="0"/>
          </a:p>
        </p:txBody>
      </p:sp>
      <p:sp>
        <p:nvSpPr>
          <p:cNvPr id="3" name="Content Placeholder 2">
            <a:extLst>
              <a:ext uri="{FF2B5EF4-FFF2-40B4-BE49-F238E27FC236}">
                <a16:creationId xmlns:a16="http://schemas.microsoft.com/office/drawing/2014/main" id="{40363263-AAEE-76C1-C7B9-D375AECCF0E7}"/>
              </a:ext>
            </a:extLst>
          </p:cNvPr>
          <p:cNvSpPr>
            <a:spLocks noGrp="1"/>
          </p:cNvSpPr>
          <p:nvPr>
            <p:ph idx="1"/>
          </p:nvPr>
        </p:nvSpPr>
        <p:spPr/>
        <p:txBody>
          <a:bodyPr>
            <a:normAutofit/>
          </a:bodyPr>
          <a:lstStyle/>
          <a:p>
            <a:r>
              <a:rPr lang="en-BR" sz="3600" dirty="0"/>
              <a:t>ANI e AGI: SIM!</a:t>
            </a:r>
          </a:p>
          <a:p>
            <a:endParaRPr lang="en-BR" sz="3600" dirty="0"/>
          </a:p>
          <a:p>
            <a:r>
              <a:rPr lang="en-BR" sz="3600" dirty="0"/>
              <a:t>Tanto no caso das abordagens </a:t>
            </a:r>
            <a:r>
              <a:rPr lang="en-BR" sz="3600" i="1" dirty="0"/>
              <a:t>bottom-up</a:t>
            </a:r>
            <a:r>
              <a:rPr lang="en-BR" sz="3600" dirty="0"/>
              <a:t> quanto no das abordagens </a:t>
            </a:r>
            <a:r>
              <a:rPr lang="en-BR" sz="3600" i="1" dirty="0"/>
              <a:t>top-dowm</a:t>
            </a:r>
            <a:r>
              <a:rPr lang="en-BR" sz="3600" dirty="0"/>
              <a:t>.</a:t>
            </a:r>
          </a:p>
        </p:txBody>
      </p:sp>
    </p:spTree>
    <p:extLst>
      <p:ext uri="{BB962C8B-B14F-4D97-AF65-F5344CB8AC3E}">
        <p14:creationId xmlns:p14="http://schemas.microsoft.com/office/powerpoint/2010/main" val="3293665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5D6C5-81AF-AFC7-6C66-FD488432629F}"/>
              </a:ext>
            </a:extLst>
          </p:cNvPr>
          <p:cNvSpPr>
            <a:spLocks noGrp="1"/>
          </p:cNvSpPr>
          <p:nvPr>
            <p:ph type="title"/>
          </p:nvPr>
        </p:nvSpPr>
        <p:spPr/>
        <p:txBody>
          <a:bodyPr>
            <a:normAutofit fontScale="90000"/>
          </a:bodyPr>
          <a:lstStyle/>
          <a:p>
            <a:r>
              <a:rPr lang="en-BR" sz="3600" dirty="0">
                <a:ea typeface="Calibri" panose="020F0502020204030204" pitchFamily="34" charset="0"/>
                <a:cs typeface="Times New Roman" panose="02020603050405020304" pitchFamily="18" charset="0"/>
              </a:rPr>
              <a:t>Compreensão (dos fatos relevantes e moral)</a:t>
            </a:r>
            <a:br>
              <a:rPr lang="en-BR" sz="3600" dirty="0">
                <a:ea typeface="Calibri" panose="020F0502020204030204" pitchFamily="34" charset="0"/>
                <a:cs typeface="Times New Roman" panose="02020603050405020304" pitchFamily="18" charset="0"/>
              </a:rPr>
            </a:br>
            <a:endParaRPr lang="en-BR" dirty="0"/>
          </a:p>
        </p:txBody>
      </p:sp>
      <p:sp>
        <p:nvSpPr>
          <p:cNvPr id="3" name="Content Placeholder 2">
            <a:extLst>
              <a:ext uri="{FF2B5EF4-FFF2-40B4-BE49-F238E27FC236}">
                <a16:creationId xmlns:a16="http://schemas.microsoft.com/office/drawing/2014/main" id="{EA6B01E6-15F6-F0D7-AEA2-931CBA4A9DEE}"/>
              </a:ext>
            </a:extLst>
          </p:cNvPr>
          <p:cNvSpPr>
            <a:spLocks noGrp="1"/>
          </p:cNvSpPr>
          <p:nvPr>
            <p:ph idx="1"/>
          </p:nvPr>
        </p:nvSpPr>
        <p:spPr>
          <a:xfrm>
            <a:off x="1141412" y="1658143"/>
            <a:ext cx="9905999" cy="3541714"/>
          </a:xfrm>
        </p:spPr>
        <p:txBody>
          <a:bodyPr>
            <a:noAutofit/>
          </a:bodyPr>
          <a:lstStyle/>
          <a:p>
            <a:r>
              <a:rPr lang="en-BR" sz="2800" dirty="0"/>
              <a:t>ANI e AGI: P</a:t>
            </a:r>
            <a:r>
              <a:rPr lang="en-US" sz="2800" dirty="0"/>
              <a:t>a</a:t>
            </a:r>
            <a:r>
              <a:rPr lang="en-BR" sz="2800" dirty="0"/>
              <a:t>rcialmente.</a:t>
            </a:r>
          </a:p>
          <a:p>
            <a:pPr algn="just"/>
            <a:r>
              <a:rPr lang="en-BR" sz="3200" dirty="0">
                <a:solidFill>
                  <a:srgbClr val="FFFF00"/>
                </a:solidFill>
              </a:rPr>
              <a:t>Assassinato: </a:t>
            </a:r>
            <a:r>
              <a:rPr lang="en-BR" sz="3200" dirty="0"/>
              <a:t>Ambos os sistemas compreenderão o sentido das proposições “Tirar a vida de outra pessoa contra a vontade dela” e “É moralmente proibido tirar a vida de outra pessoa contra a vontade dela”, mas dificilmente compreenderão o que implica para uma pessoa perder um ente querido e viver um luto. Tudo dependerá se uma AGI pode ter consciência, senciência e emoções.</a:t>
            </a:r>
          </a:p>
        </p:txBody>
      </p:sp>
    </p:spTree>
    <p:extLst>
      <p:ext uri="{BB962C8B-B14F-4D97-AF65-F5344CB8AC3E}">
        <p14:creationId xmlns:p14="http://schemas.microsoft.com/office/powerpoint/2010/main" val="3904813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DE7A-927C-BC1E-C5DB-F64ABDAE907D}"/>
              </a:ext>
            </a:extLst>
          </p:cNvPr>
          <p:cNvSpPr>
            <a:spLocks noGrp="1"/>
          </p:cNvSpPr>
          <p:nvPr>
            <p:ph type="title"/>
          </p:nvPr>
        </p:nvSpPr>
        <p:spPr/>
        <p:txBody>
          <a:bodyPr/>
          <a:lstStyle/>
          <a:p>
            <a:r>
              <a:rPr lang="en-US" dirty="0"/>
              <a:t>R</a:t>
            </a:r>
            <a:r>
              <a:rPr lang="en-BR" dirty="0"/>
              <a:t>acionalidade </a:t>
            </a:r>
          </a:p>
        </p:txBody>
      </p:sp>
      <p:sp>
        <p:nvSpPr>
          <p:cNvPr id="3" name="Content Placeholder 2">
            <a:extLst>
              <a:ext uri="{FF2B5EF4-FFF2-40B4-BE49-F238E27FC236}">
                <a16:creationId xmlns:a16="http://schemas.microsoft.com/office/drawing/2014/main" id="{8C9B6928-AD00-63D2-19AC-CC2281824233}"/>
              </a:ext>
            </a:extLst>
          </p:cNvPr>
          <p:cNvSpPr>
            <a:spLocks noGrp="1"/>
          </p:cNvSpPr>
          <p:nvPr>
            <p:ph idx="1"/>
          </p:nvPr>
        </p:nvSpPr>
        <p:spPr>
          <a:xfrm>
            <a:off x="1141412" y="1803173"/>
            <a:ext cx="9905999" cy="3541714"/>
          </a:xfrm>
        </p:spPr>
        <p:txBody>
          <a:bodyPr>
            <a:noAutofit/>
          </a:bodyPr>
          <a:lstStyle/>
          <a:p>
            <a:pPr algn="just"/>
            <a:r>
              <a:rPr lang="en-US" sz="3600" dirty="0"/>
              <a:t>RACIONALIDADE:  </a:t>
            </a:r>
            <a:r>
              <a:rPr lang="en-US" sz="3600" dirty="0" err="1"/>
              <a:t>É</a:t>
            </a:r>
            <a:r>
              <a:rPr lang="en-BR" sz="3600" dirty="0"/>
              <a:t> possível que sistemas ANI e AGI sejam racionais. Há sistemas de carros autômanos hoje em dia que são perfeitamente capazes de realizar com coerência raciocínios diversos, de tomar decisões com base na consideração cuidadosa de evidências e de agir em acordo com princípios lógicos.</a:t>
            </a:r>
          </a:p>
        </p:txBody>
      </p:sp>
    </p:spTree>
    <p:extLst>
      <p:ext uri="{BB962C8B-B14F-4D97-AF65-F5344CB8AC3E}">
        <p14:creationId xmlns:p14="http://schemas.microsoft.com/office/powerpoint/2010/main" val="295322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841889-2C92-93A5-9DD8-8D430A07F8C1}"/>
              </a:ext>
            </a:extLst>
          </p:cNvPr>
          <p:cNvPicPr>
            <a:picLocks noChangeAspect="1"/>
          </p:cNvPicPr>
          <p:nvPr/>
        </p:nvPicPr>
        <p:blipFill rotWithShape="1">
          <a:blip r:embed="rId2"/>
          <a:srcRect t="11732"/>
          <a:stretch/>
        </p:blipFill>
        <p:spPr>
          <a:xfrm>
            <a:off x="1271494" y="642255"/>
            <a:ext cx="9649011" cy="5323116"/>
          </a:xfrm>
          <a:prstGeom prst="rect">
            <a:avLst/>
          </a:prstGeom>
        </p:spPr>
      </p:pic>
    </p:spTree>
    <p:extLst>
      <p:ext uri="{BB962C8B-B14F-4D97-AF65-F5344CB8AC3E}">
        <p14:creationId xmlns:p14="http://schemas.microsoft.com/office/powerpoint/2010/main" val="1957408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BCF09-9953-C53C-DE3A-F50FAA8FF7AF}"/>
              </a:ext>
            </a:extLst>
          </p:cNvPr>
          <p:cNvSpPr>
            <a:spLocks noGrp="1"/>
          </p:cNvSpPr>
          <p:nvPr>
            <p:ph type="title"/>
          </p:nvPr>
        </p:nvSpPr>
        <p:spPr/>
        <p:txBody>
          <a:bodyPr/>
          <a:lstStyle/>
          <a:p>
            <a:r>
              <a:rPr lang="en-BR" dirty="0"/>
              <a:t>CONSCIência</a:t>
            </a:r>
          </a:p>
        </p:txBody>
      </p:sp>
      <p:sp>
        <p:nvSpPr>
          <p:cNvPr id="3" name="Content Placeholder 2">
            <a:extLst>
              <a:ext uri="{FF2B5EF4-FFF2-40B4-BE49-F238E27FC236}">
                <a16:creationId xmlns:a16="http://schemas.microsoft.com/office/drawing/2014/main" id="{BA9E7666-0B10-6E63-9AFA-09E785C654C8}"/>
              </a:ext>
            </a:extLst>
          </p:cNvPr>
          <p:cNvSpPr>
            <a:spLocks noGrp="1"/>
          </p:cNvSpPr>
          <p:nvPr>
            <p:ph idx="1"/>
          </p:nvPr>
        </p:nvSpPr>
        <p:spPr>
          <a:xfrm>
            <a:off x="1141413" y="1901144"/>
            <a:ext cx="10767559" cy="3541714"/>
          </a:xfrm>
        </p:spPr>
        <p:txBody>
          <a:bodyPr>
            <a:noAutofit/>
          </a:bodyPr>
          <a:lstStyle/>
          <a:p>
            <a:r>
              <a:rPr lang="en-BR" sz="2800" dirty="0"/>
              <a:t>ANI: NÃO! </a:t>
            </a:r>
          </a:p>
          <a:p>
            <a:r>
              <a:rPr lang="en-BR" sz="2800" dirty="0"/>
              <a:t>Do ponto de vista fisicalista, uma AGI com o </a:t>
            </a:r>
            <a:r>
              <a:rPr lang="en-BR" sz="2800" i="1" dirty="0"/>
              <a:t>hardware</a:t>
            </a:r>
            <a:r>
              <a:rPr lang="en-BR" sz="2800" dirty="0"/>
              <a:t> adequado poderia desenvolver estados mentais.</a:t>
            </a:r>
          </a:p>
          <a:p>
            <a:r>
              <a:rPr lang="en-BR" sz="2800" dirty="0"/>
              <a:t>Porém, uma AGI precisa passar pelo teste do Quarto Chinês  de Searle.</a:t>
            </a:r>
          </a:p>
          <a:p>
            <a:pPr algn="just"/>
            <a:r>
              <a:rPr lang="en-US" sz="2800" dirty="0"/>
              <a:t>S</a:t>
            </a:r>
            <a:r>
              <a:rPr lang="en-BR" sz="2800" dirty="0"/>
              <a:t>eria também um sistema desse tipo capaz de possuir uma estrutura fenomênica que engloba a organização espacial, temporal e conceitual de nossa experiência do mundo e de nós mesmos dentro dele? </a:t>
            </a:r>
          </a:p>
        </p:txBody>
      </p:sp>
    </p:spTree>
    <p:extLst>
      <p:ext uri="{BB962C8B-B14F-4D97-AF65-F5344CB8AC3E}">
        <p14:creationId xmlns:p14="http://schemas.microsoft.com/office/powerpoint/2010/main" val="3080105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34F9-2D9E-AE9A-92C8-054B0447DD64}"/>
              </a:ext>
            </a:extLst>
          </p:cNvPr>
          <p:cNvSpPr>
            <a:spLocks noGrp="1"/>
          </p:cNvSpPr>
          <p:nvPr>
            <p:ph type="title"/>
          </p:nvPr>
        </p:nvSpPr>
        <p:spPr/>
        <p:txBody>
          <a:bodyPr/>
          <a:lstStyle/>
          <a:p>
            <a:r>
              <a:rPr lang="en-BR" dirty="0"/>
              <a:t>autoconsciência</a:t>
            </a:r>
          </a:p>
        </p:txBody>
      </p:sp>
      <p:sp>
        <p:nvSpPr>
          <p:cNvPr id="3" name="Content Placeholder 2">
            <a:extLst>
              <a:ext uri="{FF2B5EF4-FFF2-40B4-BE49-F238E27FC236}">
                <a16:creationId xmlns:a16="http://schemas.microsoft.com/office/drawing/2014/main" id="{BBB72871-25EF-ECC9-00C0-1844ED3E8DE6}"/>
              </a:ext>
            </a:extLst>
          </p:cNvPr>
          <p:cNvSpPr>
            <a:spLocks noGrp="1"/>
          </p:cNvSpPr>
          <p:nvPr>
            <p:ph idx="1"/>
          </p:nvPr>
        </p:nvSpPr>
        <p:spPr/>
        <p:txBody>
          <a:bodyPr>
            <a:normAutofit/>
          </a:bodyPr>
          <a:lstStyle/>
          <a:p>
            <a:pPr algn="just"/>
            <a:r>
              <a:rPr lang="en-BR" sz="3600" dirty="0"/>
              <a:t>ANI: NÃO!</a:t>
            </a:r>
          </a:p>
          <a:p>
            <a:pPr algn="just"/>
            <a:endParaRPr lang="en-BR" sz="3600" dirty="0"/>
          </a:p>
          <a:p>
            <a:pPr algn="just"/>
            <a:r>
              <a:rPr lang="en-BR" sz="3600" dirty="0"/>
              <a:t>AGI: Havendo racionalidade e consciência, nada impede.</a:t>
            </a:r>
          </a:p>
        </p:txBody>
      </p:sp>
    </p:spTree>
    <p:extLst>
      <p:ext uri="{BB962C8B-B14F-4D97-AF65-F5344CB8AC3E}">
        <p14:creationId xmlns:p14="http://schemas.microsoft.com/office/powerpoint/2010/main" val="2922933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FB94-D24E-63A7-916B-127E57BB1A27}"/>
              </a:ext>
            </a:extLst>
          </p:cNvPr>
          <p:cNvSpPr>
            <a:spLocks noGrp="1"/>
          </p:cNvSpPr>
          <p:nvPr>
            <p:ph type="title"/>
          </p:nvPr>
        </p:nvSpPr>
        <p:spPr/>
        <p:txBody>
          <a:bodyPr/>
          <a:lstStyle/>
          <a:p>
            <a:r>
              <a:rPr lang="en-US" dirty="0"/>
              <a:t>S</a:t>
            </a:r>
            <a:r>
              <a:rPr lang="en-BR" dirty="0"/>
              <a:t>enciência e emoções</a:t>
            </a:r>
          </a:p>
        </p:txBody>
      </p:sp>
      <p:sp>
        <p:nvSpPr>
          <p:cNvPr id="3" name="Content Placeholder 2">
            <a:extLst>
              <a:ext uri="{FF2B5EF4-FFF2-40B4-BE49-F238E27FC236}">
                <a16:creationId xmlns:a16="http://schemas.microsoft.com/office/drawing/2014/main" id="{9AE96D44-EB3E-9228-8BB1-79B386839A90}"/>
              </a:ext>
            </a:extLst>
          </p:cNvPr>
          <p:cNvSpPr>
            <a:spLocks noGrp="1"/>
          </p:cNvSpPr>
          <p:nvPr>
            <p:ph idx="1"/>
          </p:nvPr>
        </p:nvSpPr>
        <p:spPr/>
        <p:txBody>
          <a:bodyPr>
            <a:normAutofit/>
          </a:bodyPr>
          <a:lstStyle/>
          <a:p>
            <a:r>
              <a:rPr lang="en-BR" sz="3600" dirty="0"/>
              <a:t>ANI: NÃO!</a:t>
            </a:r>
          </a:p>
          <a:p>
            <a:pPr algn="just"/>
            <a:r>
              <a:rPr lang="en-BR" sz="3600" dirty="0"/>
              <a:t>AGI: Seria mais difícil sistemas desse tipo desenvolverem senciência e emoções, pois ambas dependem de processos orgânicos (sensoriais, hormonais, etc.), porém, não é impossível.</a:t>
            </a:r>
          </a:p>
        </p:txBody>
      </p:sp>
    </p:spTree>
    <p:extLst>
      <p:ext uri="{BB962C8B-B14F-4D97-AF65-F5344CB8AC3E}">
        <p14:creationId xmlns:p14="http://schemas.microsoft.com/office/powerpoint/2010/main" val="3366754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2DEE86-76B7-51B2-60FB-5D827978A16A}"/>
              </a:ext>
            </a:extLst>
          </p:cNvPr>
          <p:cNvPicPr>
            <a:picLocks noChangeAspect="1"/>
          </p:cNvPicPr>
          <p:nvPr/>
        </p:nvPicPr>
        <p:blipFill rotWithShape="1">
          <a:blip r:embed="rId2"/>
          <a:srcRect t="11233"/>
          <a:stretch/>
        </p:blipFill>
        <p:spPr>
          <a:xfrm>
            <a:off x="529776" y="340875"/>
            <a:ext cx="11132448" cy="6176249"/>
          </a:xfrm>
          <a:prstGeom prst="rect">
            <a:avLst/>
          </a:prstGeom>
        </p:spPr>
      </p:pic>
    </p:spTree>
    <p:extLst>
      <p:ext uri="{BB962C8B-B14F-4D97-AF65-F5344CB8AC3E}">
        <p14:creationId xmlns:p14="http://schemas.microsoft.com/office/powerpoint/2010/main" val="4155195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57C86-B2A1-EB00-59D0-1292C1A7DEC7}"/>
              </a:ext>
            </a:extLst>
          </p:cNvPr>
          <p:cNvSpPr>
            <a:spLocks noGrp="1"/>
          </p:cNvSpPr>
          <p:nvPr>
            <p:ph type="title"/>
          </p:nvPr>
        </p:nvSpPr>
        <p:spPr/>
        <p:txBody>
          <a:bodyPr/>
          <a:lstStyle/>
          <a:p>
            <a:r>
              <a:rPr lang="en-US" dirty="0"/>
              <a:t>L</a:t>
            </a:r>
            <a:r>
              <a:rPr lang="en-BR" dirty="0"/>
              <a:t>ivre-arbítrio</a:t>
            </a:r>
          </a:p>
        </p:txBody>
      </p:sp>
      <p:sp>
        <p:nvSpPr>
          <p:cNvPr id="3" name="Content Placeholder 2">
            <a:extLst>
              <a:ext uri="{FF2B5EF4-FFF2-40B4-BE49-F238E27FC236}">
                <a16:creationId xmlns:a16="http://schemas.microsoft.com/office/drawing/2014/main" id="{D90B7EAA-721B-2AF2-6361-E7805FF4139F}"/>
              </a:ext>
            </a:extLst>
          </p:cNvPr>
          <p:cNvSpPr>
            <a:spLocks noGrp="1"/>
          </p:cNvSpPr>
          <p:nvPr>
            <p:ph idx="1"/>
          </p:nvPr>
        </p:nvSpPr>
        <p:spPr/>
        <p:txBody>
          <a:bodyPr>
            <a:normAutofit/>
          </a:bodyPr>
          <a:lstStyle/>
          <a:p>
            <a:pPr algn="just"/>
            <a:r>
              <a:rPr lang="en-BR" sz="3600" dirty="0"/>
              <a:t>ANI: NÃO!</a:t>
            </a:r>
          </a:p>
          <a:p>
            <a:pPr algn="just"/>
            <a:r>
              <a:rPr lang="en-BR" sz="3600" dirty="0"/>
              <a:t>AGI: É questionável se uma AGI poderia ter livre-arbítrio, pois uma programação inicial seria necessária para ela operar minimamente.</a:t>
            </a:r>
          </a:p>
        </p:txBody>
      </p:sp>
    </p:spTree>
    <p:extLst>
      <p:ext uri="{BB962C8B-B14F-4D97-AF65-F5344CB8AC3E}">
        <p14:creationId xmlns:p14="http://schemas.microsoft.com/office/powerpoint/2010/main" val="1381911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04333-6E99-2809-91F3-2AEFC4BDBD14}"/>
              </a:ext>
            </a:extLst>
          </p:cNvPr>
          <p:cNvSpPr>
            <a:spLocks noGrp="1"/>
          </p:cNvSpPr>
          <p:nvPr>
            <p:ph type="title"/>
          </p:nvPr>
        </p:nvSpPr>
        <p:spPr/>
        <p:txBody>
          <a:bodyPr/>
          <a:lstStyle/>
          <a:p>
            <a:r>
              <a:rPr lang="en-US" dirty="0"/>
              <a:t>M</a:t>
            </a:r>
            <a:r>
              <a:rPr lang="en-BR" dirty="0"/>
              <a:t>otivações benevolentes</a:t>
            </a:r>
          </a:p>
        </p:txBody>
      </p:sp>
      <p:sp>
        <p:nvSpPr>
          <p:cNvPr id="3" name="Content Placeholder 2">
            <a:extLst>
              <a:ext uri="{FF2B5EF4-FFF2-40B4-BE49-F238E27FC236}">
                <a16:creationId xmlns:a16="http://schemas.microsoft.com/office/drawing/2014/main" id="{EA6C679C-583D-6C43-4B2A-223AC796E13C}"/>
              </a:ext>
            </a:extLst>
          </p:cNvPr>
          <p:cNvSpPr>
            <a:spLocks noGrp="1"/>
          </p:cNvSpPr>
          <p:nvPr>
            <p:ph idx="1"/>
          </p:nvPr>
        </p:nvSpPr>
        <p:spPr/>
        <p:txBody>
          <a:bodyPr>
            <a:normAutofit/>
          </a:bodyPr>
          <a:lstStyle/>
          <a:p>
            <a:pPr algn="just"/>
            <a:r>
              <a:rPr lang="en-BR" sz="3600" dirty="0"/>
              <a:t>ANI: É possível, se ela for assim programada.</a:t>
            </a:r>
          </a:p>
          <a:p>
            <a:pPr algn="just"/>
            <a:r>
              <a:rPr lang="en-BR" sz="3600" dirty="0"/>
              <a:t>AGI: É possível, mesmo se esses sistemas não forem previamente programados para tanto (eles podem aprender a tê-las). Porém, são imprevisíveis.</a:t>
            </a:r>
          </a:p>
        </p:txBody>
      </p:sp>
    </p:spTree>
    <p:extLst>
      <p:ext uri="{BB962C8B-B14F-4D97-AF65-F5344CB8AC3E}">
        <p14:creationId xmlns:p14="http://schemas.microsoft.com/office/powerpoint/2010/main" val="385133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F075-DB09-9074-7FEC-4CB4C3F5481F}"/>
              </a:ext>
            </a:extLst>
          </p:cNvPr>
          <p:cNvSpPr>
            <a:spLocks noGrp="1"/>
          </p:cNvSpPr>
          <p:nvPr>
            <p:ph type="title"/>
          </p:nvPr>
        </p:nvSpPr>
        <p:spPr/>
        <p:txBody>
          <a:bodyPr/>
          <a:lstStyle/>
          <a:p>
            <a:r>
              <a:rPr lang="en-US" dirty="0"/>
              <a:t>C</a:t>
            </a:r>
            <a:r>
              <a:rPr lang="en-BR" dirty="0"/>
              <a:t>apacidade de empatia</a:t>
            </a:r>
          </a:p>
        </p:txBody>
      </p:sp>
      <p:sp>
        <p:nvSpPr>
          <p:cNvPr id="3" name="Content Placeholder 2">
            <a:extLst>
              <a:ext uri="{FF2B5EF4-FFF2-40B4-BE49-F238E27FC236}">
                <a16:creationId xmlns:a16="http://schemas.microsoft.com/office/drawing/2014/main" id="{0EC7F86E-BA93-5669-0B55-7B3F11A547F6}"/>
              </a:ext>
            </a:extLst>
          </p:cNvPr>
          <p:cNvSpPr>
            <a:spLocks noGrp="1"/>
          </p:cNvSpPr>
          <p:nvPr>
            <p:ph idx="1"/>
          </p:nvPr>
        </p:nvSpPr>
        <p:spPr/>
        <p:txBody>
          <a:bodyPr>
            <a:normAutofit/>
          </a:bodyPr>
          <a:lstStyle/>
          <a:p>
            <a:pPr algn="just"/>
            <a:r>
              <a:rPr lang="en-BR" sz="3600" dirty="0"/>
              <a:t>ANI: É questionável se um sistema ANI é empático ou apenas emula empatia.</a:t>
            </a:r>
          </a:p>
          <a:p>
            <a:pPr algn="just"/>
            <a:r>
              <a:rPr lang="en-BR" sz="3600" dirty="0"/>
              <a:t>AGI: Talvez. Tudo dependeria do grau de semelhança com os seres humanos alcançados pelos sistemas desse tipo.</a:t>
            </a:r>
          </a:p>
        </p:txBody>
      </p:sp>
    </p:spTree>
    <p:extLst>
      <p:ext uri="{BB962C8B-B14F-4D97-AF65-F5344CB8AC3E}">
        <p14:creationId xmlns:p14="http://schemas.microsoft.com/office/powerpoint/2010/main" val="770766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CCDF-E470-95BD-3814-2F2DA27D1780}"/>
              </a:ext>
            </a:extLst>
          </p:cNvPr>
          <p:cNvSpPr>
            <a:spLocks noGrp="1"/>
          </p:cNvSpPr>
          <p:nvPr>
            <p:ph type="title"/>
          </p:nvPr>
        </p:nvSpPr>
        <p:spPr/>
        <p:txBody>
          <a:bodyPr>
            <a:normAutofit fontScale="90000"/>
          </a:bodyPr>
          <a:lstStyle/>
          <a:p>
            <a:r>
              <a:rPr lang="en-BR" sz="3600" dirty="0">
                <a:ea typeface="Calibri" panose="020F0502020204030204" pitchFamily="34" charset="0"/>
                <a:cs typeface="Times New Roman" panose="02020603050405020304" pitchFamily="18" charset="0"/>
              </a:rPr>
              <a:t>Capacidade de delimitar com precisão causas e efeitos</a:t>
            </a:r>
            <a:br>
              <a:rPr lang="en-BR" sz="3600" dirty="0">
                <a:solidFill>
                  <a:srgbClr val="FFFF00"/>
                </a:solidFill>
                <a:ea typeface="Calibri" panose="020F0502020204030204" pitchFamily="34" charset="0"/>
                <a:cs typeface="Times New Roman" panose="02020603050405020304" pitchFamily="18" charset="0"/>
              </a:rPr>
            </a:br>
            <a:endParaRPr lang="en-BR" dirty="0"/>
          </a:p>
        </p:txBody>
      </p:sp>
      <p:sp>
        <p:nvSpPr>
          <p:cNvPr id="3" name="Content Placeholder 2">
            <a:extLst>
              <a:ext uri="{FF2B5EF4-FFF2-40B4-BE49-F238E27FC236}">
                <a16:creationId xmlns:a16="http://schemas.microsoft.com/office/drawing/2014/main" id="{8F387AB5-065A-8717-EF9B-806947B01F9D}"/>
              </a:ext>
            </a:extLst>
          </p:cNvPr>
          <p:cNvSpPr>
            <a:spLocks noGrp="1"/>
          </p:cNvSpPr>
          <p:nvPr>
            <p:ph idx="1"/>
          </p:nvPr>
        </p:nvSpPr>
        <p:spPr/>
        <p:txBody>
          <a:bodyPr>
            <a:normAutofit/>
          </a:bodyPr>
          <a:lstStyle/>
          <a:p>
            <a:pPr algn="just"/>
            <a:r>
              <a:rPr lang="en-BR" sz="3600" dirty="0"/>
              <a:t>ANI: Ainda não, mas poderiam no futuro.</a:t>
            </a:r>
          </a:p>
          <a:p>
            <a:pPr algn="just"/>
            <a:r>
              <a:rPr lang="en-BR" sz="3600" dirty="0"/>
              <a:t>AGI: Tudo dependeria do grau de racionalidade e consciência (e autoconsciência) que esses sistemas conseguissem alcançar.</a:t>
            </a:r>
          </a:p>
        </p:txBody>
      </p:sp>
    </p:spTree>
    <p:extLst>
      <p:ext uri="{BB962C8B-B14F-4D97-AF65-F5344CB8AC3E}">
        <p14:creationId xmlns:p14="http://schemas.microsoft.com/office/powerpoint/2010/main" val="926685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E3AC-B383-D996-058D-1176BEDB35FA}"/>
              </a:ext>
            </a:extLst>
          </p:cNvPr>
          <p:cNvSpPr>
            <a:spLocks noGrp="1"/>
          </p:cNvSpPr>
          <p:nvPr>
            <p:ph type="title"/>
          </p:nvPr>
        </p:nvSpPr>
        <p:spPr/>
        <p:txBody>
          <a:bodyPr>
            <a:normAutofit/>
          </a:bodyPr>
          <a:lstStyle/>
          <a:p>
            <a:r>
              <a:rPr lang="en-BR" sz="3600" dirty="0">
                <a:ea typeface="Calibri" panose="020F0502020204030204" pitchFamily="34" charset="0"/>
                <a:cs typeface="Times New Roman" panose="02020603050405020304" pitchFamily="18" charset="0"/>
              </a:rPr>
              <a:t>Capacidade alargada de imaginar cenários contrafactuais e probabilísticos</a:t>
            </a:r>
            <a:endParaRPr lang="en-BR" dirty="0"/>
          </a:p>
        </p:txBody>
      </p:sp>
      <p:sp>
        <p:nvSpPr>
          <p:cNvPr id="3" name="Content Placeholder 2">
            <a:extLst>
              <a:ext uri="{FF2B5EF4-FFF2-40B4-BE49-F238E27FC236}">
                <a16:creationId xmlns:a16="http://schemas.microsoft.com/office/drawing/2014/main" id="{F4E65665-1BDF-8A1A-EFDF-A3A03FD8873F}"/>
              </a:ext>
            </a:extLst>
          </p:cNvPr>
          <p:cNvSpPr>
            <a:spLocks noGrp="1"/>
          </p:cNvSpPr>
          <p:nvPr>
            <p:ph idx="1"/>
          </p:nvPr>
        </p:nvSpPr>
        <p:spPr/>
        <p:txBody>
          <a:bodyPr>
            <a:normAutofit/>
          </a:bodyPr>
          <a:lstStyle/>
          <a:p>
            <a:pPr algn="just"/>
            <a:r>
              <a:rPr lang="en-BR" sz="3600" dirty="0"/>
              <a:t>ANI: Teriam uma capacidade limitada para tanto.</a:t>
            </a:r>
          </a:p>
          <a:p>
            <a:pPr algn="just"/>
            <a:r>
              <a:rPr lang="en-BR" sz="3600" dirty="0"/>
              <a:t>Tudo dependeria do grau de racionalidade e consciência (e autoconsciência) que os sistemas AGI conseguissem alcançar.</a:t>
            </a:r>
          </a:p>
        </p:txBody>
      </p:sp>
    </p:spTree>
    <p:extLst>
      <p:ext uri="{BB962C8B-B14F-4D97-AF65-F5344CB8AC3E}">
        <p14:creationId xmlns:p14="http://schemas.microsoft.com/office/powerpoint/2010/main" val="235969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901A-B4F8-3CD4-F3F0-BA14280D2881}"/>
              </a:ext>
            </a:extLst>
          </p:cNvPr>
          <p:cNvSpPr>
            <a:spLocks noGrp="1"/>
          </p:cNvSpPr>
          <p:nvPr>
            <p:ph type="title"/>
          </p:nvPr>
        </p:nvSpPr>
        <p:spPr/>
        <p:txBody>
          <a:bodyPr/>
          <a:lstStyle/>
          <a:p>
            <a:r>
              <a:rPr lang="en-US" dirty="0"/>
              <a:t>R</a:t>
            </a:r>
            <a:r>
              <a:rPr lang="en-BR" dirty="0"/>
              <a:t>eferências bibliográficas</a:t>
            </a:r>
          </a:p>
        </p:txBody>
      </p:sp>
      <p:sp>
        <p:nvSpPr>
          <p:cNvPr id="3" name="Content Placeholder 2">
            <a:extLst>
              <a:ext uri="{FF2B5EF4-FFF2-40B4-BE49-F238E27FC236}">
                <a16:creationId xmlns:a16="http://schemas.microsoft.com/office/drawing/2014/main" id="{CC55C313-D6DE-76BC-EDEF-91443BC7E152}"/>
              </a:ext>
            </a:extLst>
          </p:cNvPr>
          <p:cNvSpPr>
            <a:spLocks noGrp="1"/>
          </p:cNvSpPr>
          <p:nvPr>
            <p:ph idx="1"/>
          </p:nvPr>
        </p:nvSpPr>
        <p:spPr/>
        <p:txBody>
          <a:bodyPr>
            <a:normAutofit fontScale="92500" lnSpcReduction="20000"/>
          </a:bodyPr>
          <a:lstStyle/>
          <a:p>
            <a:r>
              <a:rPr lang="en-US" b="0" i="0" dirty="0" err="1">
                <a:effectLst/>
                <a:latin typeface="Source Sans Pro" panose="020B0503030403020204" pitchFamily="34" charset="0"/>
              </a:rPr>
              <a:t>Bringsjord</a:t>
            </a:r>
            <a:r>
              <a:rPr lang="en-US" b="0" i="0" dirty="0">
                <a:effectLst/>
                <a:latin typeface="Source Sans Pro" panose="020B0503030403020204" pitchFamily="34" charset="0"/>
              </a:rPr>
              <a:t>, Selmer and Naveen Sundar </a:t>
            </a:r>
            <a:r>
              <a:rPr lang="en-US" b="0" i="0" dirty="0" err="1">
                <a:effectLst/>
                <a:latin typeface="Source Sans Pro" panose="020B0503030403020204" pitchFamily="34" charset="0"/>
              </a:rPr>
              <a:t>Govindarajulu</a:t>
            </a:r>
            <a:r>
              <a:rPr lang="en-US" b="0" i="0" dirty="0">
                <a:effectLst/>
                <a:latin typeface="Source Sans Pro" panose="020B0503030403020204" pitchFamily="34" charset="0"/>
              </a:rPr>
              <a:t>, "Artificial Intelligence", </a:t>
            </a:r>
            <a:r>
              <a:rPr lang="en-US" b="0" i="1" dirty="0">
                <a:effectLst/>
                <a:latin typeface="Source Sans Pro" panose="020B0503030403020204" pitchFamily="34" charset="0"/>
              </a:rPr>
              <a:t>The Stanford Encyclopedia of Philosophy </a:t>
            </a:r>
            <a:r>
              <a:rPr lang="en-US" b="0" i="0" dirty="0">
                <a:effectLst/>
                <a:latin typeface="Source Sans Pro" panose="020B0503030403020204" pitchFamily="34" charset="0"/>
              </a:rPr>
              <a:t>(Fall 2022 Edition), Edward N. </a:t>
            </a:r>
            <a:r>
              <a:rPr lang="en-US" b="0" i="0" dirty="0" err="1">
                <a:effectLst/>
                <a:latin typeface="Source Sans Pro" panose="020B0503030403020204" pitchFamily="34" charset="0"/>
              </a:rPr>
              <a:t>Zalta</a:t>
            </a:r>
            <a:r>
              <a:rPr lang="en-US" b="0" i="0" dirty="0">
                <a:effectLst/>
                <a:latin typeface="Source Sans Pro" panose="020B0503030403020204" pitchFamily="34" charset="0"/>
              </a:rPr>
              <a:t> &amp; Uri </a:t>
            </a:r>
            <a:r>
              <a:rPr lang="en-US" b="0" i="0" dirty="0" err="1">
                <a:effectLst/>
                <a:latin typeface="Source Sans Pro" panose="020B0503030403020204" pitchFamily="34" charset="0"/>
              </a:rPr>
              <a:t>Nodelman</a:t>
            </a:r>
            <a:r>
              <a:rPr lang="en-US" b="0" i="0" dirty="0">
                <a:effectLst/>
                <a:latin typeface="Source Sans Pro" panose="020B0503030403020204" pitchFamily="34" charset="0"/>
              </a:rPr>
              <a:t> (eds.), URL = &lt;https://</a:t>
            </a:r>
            <a:r>
              <a:rPr lang="en-US" b="0" i="0" dirty="0" err="1">
                <a:effectLst/>
                <a:latin typeface="Source Sans Pro" panose="020B0503030403020204" pitchFamily="34" charset="0"/>
              </a:rPr>
              <a:t>plato.stanford.edu</a:t>
            </a:r>
            <a:r>
              <a:rPr lang="en-US" b="0" i="0" dirty="0">
                <a:effectLst/>
                <a:latin typeface="Source Sans Pro" panose="020B0503030403020204" pitchFamily="34" charset="0"/>
              </a:rPr>
              <a:t>/archives/fall2022/entries/artificial-intelligence/&gt;.</a:t>
            </a:r>
            <a:endParaRPr lang="en-BR" dirty="0"/>
          </a:p>
          <a:p>
            <a:r>
              <a:rPr lang="en-BR" dirty="0"/>
              <a:t>HAKSAR, V. Moral agents. In: CRAIG, E. </a:t>
            </a:r>
            <a:r>
              <a:rPr lang="en-BR" i="1" dirty="0"/>
              <a:t>Routledge Encyclopedia pf Philosophy</a:t>
            </a:r>
            <a:r>
              <a:rPr lang="en-BR" dirty="0"/>
              <a:t>. 1998-2001. </a:t>
            </a:r>
          </a:p>
          <a:p>
            <a:r>
              <a:rPr lang="en-BR" dirty="0"/>
              <a:t>TZAFESTAS. S. </a:t>
            </a:r>
            <a:r>
              <a:rPr lang="en-BR" i="1" dirty="0"/>
              <a:t>Roboethics</a:t>
            </a:r>
            <a:r>
              <a:rPr lang="en-BR" dirty="0"/>
              <a:t>. New York: Springer, 2016.</a:t>
            </a:r>
          </a:p>
          <a:p>
            <a:r>
              <a:rPr lang="en-US" dirty="0"/>
              <a:t>WALACH, H. T</a:t>
            </a:r>
            <a:r>
              <a:rPr lang="en-BR" dirty="0"/>
              <a:t>he problem of Consciousness. In: RUNEHOV, A. L.; OVIEDO, L. </a:t>
            </a:r>
            <a:r>
              <a:rPr lang="en-BR" i="1" dirty="0"/>
              <a:t>Encyclopedia of Sciences and Religion</a:t>
            </a:r>
            <a:r>
              <a:rPr lang="en-BR" dirty="0"/>
              <a:t>, New York: Springer, 2013.</a:t>
            </a:r>
          </a:p>
          <a:p>
            <a:endParaRPr lang="en-BR" dirty="0"/>
          </a:p>
        </p:txBody>
      </p:sp>
    </p:spTree>
    <p:extLst>
      <p:ext uri="{BB962C8B-B14F-4D97-AF65-F5344CB8AC3E}">
        <p14:creationId xmlns:p14="http://schemas.microsoft.com/office/powerpoint/2010/main" val="18962616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{E8C0E155-6D17-564B-8CDC-98A61D6ED9B6}tf10001122</Template>
  <TotalTime>4527</TotalTime>
  <Words>1337</Words>
  <Application>Microsoft Macintosh PowerPoint</Application>
  <PresentationFormat>Widescreen</PresentationFormat>
  <Paragraphs>117</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Source Sans Pro</vt:lpstr>
      <vt:lpstr>Tw Cen MT</vt:lpstr>
      <vt:lpstr>Circuit</vt:lpstr>
      <vt:lpstr>poderia um robô munido de um sistema de inteligência artificial ser considerado um agente moral utilitarista ideal?</vt:lpstr>
      <vt:lpstr>O QUE É UM AGENTE MORAL?</vt:lpstr>
      <vt:lpstr>Agentes morais aptos</vt:lpstr>
      <vt:lpstr>Agentes morais aptos a conviverem com os seres humanos e os animais não humanos</vt:lpstr>
      <vt:lpstr>Capacidade de se conformar a algumas exigências da moralidade </vt:lpstr>
      <vt:lpstr>Compreensão (dos fatos relevantes e moral) </vt:lpstr>
      <vt:lpstr>racionalidade</vt:lpstr>
      <vt:lpstr>Consciência (e autoconsciência) </vt:lpstr>
      <vt:lpstr>Senciência e emoções</vt:lpstr>
      <vt:lpstr>Capacidade de empatia</vt:lpstr>
      <vt:lpstr>Livre-arbítrio</vt:lpstr>
      <vt:lpstr>Agentes morais aptos a conviverem com os seres humanos e os animais não humanos que seriam também utilitaristas ideais</vt:lpstr>
      <vt:lpstr>Motivações benevolentes</vt:lpstr>
      <vt:lpstr>Capacidade de delimitar com precisão causas e efeitos </vt:lpstr>
      <vt:lpstr>Capacidade alargada de imaginar cenários contrafactuais e probabilísticos</vt:lpstr>
      <vt:lpstr>Um robô munido de ia atende a tais critérios?</vt:lpstr>
      <vt:lpstr>O que é um robô?</vt:lpstr>
      <vt:lpstr>Inteligência artifical restrita (ANI)</vt:lpstr>
      <vt:lpstr>inteligência artificial geral (AGI)</vt:lpstr>
      <vt:lpstr>Capacidade de se conformar a algumas exigências da moralidade</vt:lpstr>
      <vt:lpstr>Compreensão (dos fatos relevantes e moral) </vt:lpstr>
      <vt:lpstr>Racionalidade </vt:lpstr>
      <vt:lpstr>PowerPoint Presentation</vt:lpstr>
      <vt:lpstr>CONSCIência</vt:lpstr>
      <vt:lpstr>autoconsciência</vt:lpstr>
      <vt:lpstr>Senciência e emoções</vt:lpstr>
      <vt:lpstr>PowerPoint Presentation</vt:lpstr>
      <vt:lpstr>Livre-arbítrio</vt:lpstr>
      <vt:lpstr>Motivações benevolentes</vt:lpstr>
      <vt:lpstr>Capacidade de empatia</vt:lpstr>
      <vt:lpstr>Capacidade de delimitar com precisão causas e efeitos </vt:lpstr>
      <vt:lpstr>Capacidade alargada de imaginar cenários contrafactuais e probabilísticos</vt:lpstr>
      <vt:lpstr>Referências bibliográficas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poderia um robô munido de inteligência artificial ser considerado um agente moral utilitarista ideal?</dc:title>
  <dc:creator>Fernanda Gontijo</dc:creator>
  <cp:lastModifiedBy>Fernanda Gontijo</cp:lastModifiedBy>
  <cp:revision>4</cp:revision>
  <dcterms:created xsi:type="dcterms:W3CDTF">2023-11-27T13:37:57Z</dcterms:created>
  <dcterms:modified xsi:type="dcterms:W3CDTF">2024-06-01T18:54:01Z</dcterms:modified>
</cp:coreProperties>
</file>